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78" r:id="rId5"/>
    <p:sldId id="303" r:id="rId6"/>
    <p:sldId id="304" r:id="rId7"/>
    <p:sldId id="321" r:id="rId8"/>
    <p:sldId id="327" r:id="rId9"/>
    <p:sldId id="305" r:id="rId10"/>
    <p:sldId id="309" r:id="rId11"/>
    <p:sldId id="316" r:id="rId12"/>
    <p:sldId id="307" r:id="rId13"/>
    <p:sldId id="302" r:id="rId14"/>
    <p:sldId id="325" r:id="rId15"/>
    <p:sldId id="324" r:id="rId16"/>
    <p:sldId id="326"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707E"/>
    <a:srgbClr val="F1F4FA"/>
    <a:srgbClr val="CC0504"/>
    <a:srgbClr val="BB1D10"/>
    <a:srgbClr val="DD0030"/>
    <a:srgbClr val="041D41"/>
    <a:srgbClr val="C10043"/>
    <a:srgbClr val="00325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autoAdjust="0"/>
    <p:restoredTop sz="95643"/>
  </p:normalViewPr>
  <p:slideViewPr>
    <p:cSldViewPr snapToGrid="0" showGuides="1">
      <p:cViewPr varScale="1">
        <p:scale>
          <a:sx n="120" d="100"/>
          <a:sy n="120" d="100"/>
        </p:scale>
        <p:origin x="504" y="184"/>
      </p:cViewPr>
      <p:guideLst>
        <p:guide orient="horz" pos="2183"/>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AE886-AC8A-FA4D-A229-B3455469E27B}" type="datetimeFigureOut">
              <a:rPr lang="en-GB" smtClean="0"/>
              <a:t>05/10/2026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A6C98-4E5E-8844-8B5A-0C4AB9BD31A5}" type="slidenum">
              <a:rPr lang="en-GB" smtClean="0"/>
              <a:t>‹#›</a:t>
            </a:fld>
            <a:endParaRPr lang="en-GB"/>
          </a:p>
        </p:txBody>
      </p:sp>
    </p:spTree>
    <p:extLst>
      <p:ext uri="{BB962C8B-B14F-4D97-AF65-F5344CB8AC3E}">
        <p14:creationId xmlns:p14="http://schemas.microsoft.com/office/powerpoint/2010/main" val="1924831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 to this Q&amp;A around our annual PhD student recruitment cycle for EastBio. </a:t>
            </a:r>
          </a:p>
          <a:p>
            <a:r>
              <a:rPr lang="en-GB" dirty="0"/>
              <a:t>I am… and with me is …. </a:t>
            </a:r>
          </a:p>
          <a:p>
            <a:endParaRPr lang="en-GB" dirty="0"/>
          </a:p>
          <a:p>
            <a:r>
              <a:rPr lang="en-GB" dirty="0"/>
              <a:t>This will be the first recruitment round of our new funding cycle, the </a:t>
            </a:r>
            <a:r>
              <a:rPr lang="en-GB" dirty="0" err="1"/>
              <a:t>firt</a:t>
            </a:r>
            <a:r>
              <a:rPr lang="en-GB" dirty="0"/>
              <a:t> intake of student under our new Doctoral Landscape Awards from BBSRC</a:t>
            </a:r>
          </a:p>
        </p:txBody>
      </p:sp>
      <p:sp>
        <p:nvSpPr>
          <p:cNvPr id="4" name="Slide Number Placeholder 3"/>
          <p:cNvSpPr>
            <a:spLocks noGrp="1"/>
          </p:cNvSpPr>
          <p:nvPr>
            <p:ph type="sldNum" sz="quarter" idx="5"/>
          </p:nvPr>
        </p:nvSpPr>
        <p:spPr/>
        <p:txBody>
          <a:bodyPr/>
          <a:lstStyle/>
          <a:p>
            <a:fld id="{BCFA6C98-4E5E-8844-8B5A-0C4AB9BD31A5}" type="slidenum">
              <a:rPr lang="en-GB" smtClean="0"/>
              <a:t>1</a:t>
            </a:fld>
            <a:endParaRPr lang="en-GB"/>
          </a:p>
        </p:txBody>
      </p:sp>
    </p:spTree>
    <p:extLst>
      <p:ext uri="{BB962C8B-B14F-4D97-AF65-F5344CB8AC3E}">
        <p14:creationId xmlns:p14="http://schemas.microsoft.com/office/powerpoint/2010/main" val="4218090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 reminder of the dimensions of </a:t>
            </a:r>
            <a:r>
              <a:rPr lang="en-GB" dirty="0" err="1"/>
              <a:t>eastbio</a:t>
            </a:r>
            <a:r>
              <a:rPr lang="en-GB" dirty="0"/>
              <a:t>; it is not an Edinburgh only partnership, We have 9 hosting </a:t>
            </a:r>
            <a:r>
              <a:rPr lang="en-GB" dirty="0" err="1"/>
              <a:t>partenrs</a:t>
            </a:r>
            <a:r>
              <a:rPr lang="en-GB" dirty="0"/>
              <a:t>, where students will be based, and 4 </a:t>
            </a:r>
            <a:r>
              <a:rPr lang="en-GB" dirty="0" err="1"/>
              <a:t>collaboratrove</a:t>
            </a:r>
            <a:r>
              <a:rPr lang="en-GB" dirty="0"/>
              <a:t> partners that we work with for things like training or industry engagement or widening participation. </a:t>
            </a:r>
          </a:p>
        </p:txBody>
      </p:sp>
      <p:sp>
        <p:nvSpPr>
          <p:cNvPr id="4" name="Slide Number Placeholder 3"/>
          <p:cNvSpPr>
            <a:spLocks noGrp="1"/>
          </p:cNvSpPr>
          <p:nvPr>
            <p:ph type="sldNum" sz="quarter" idx="5"/>
          </p:nvPr>
        </p:nvSpPr>
        <p:spPr/>
        <p:txBody>
          <a:bodyPr/>
          <a:lstStyle/>
          <a:p>
            <a:fld id="{BCFA6C98-4E5E-8844-8B5A-0C4AB9BD31A5}" type="slidenum">
              <a:rPr lang="en-GB" smtClean="0"/>
              <a:t>2</a:t>
            </a:fld>
            <a:endParaRPr lang="en-GB"/>
          </a:p>
        </p:txBody>
      </p:sp>
    </p:spTree>
    <p:extLst>
      <p:ext uri="{BB962C8B-B14F-4D97-AF65-F5344CB8AC3E}">
        <p14:creationId xmlns:p14="http://schemas.microsoft.com/office/powerpoint/2010/main" val="412260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FA6C98-4E5E-8844-8B5A-0C4AB9BD31A5}" type="slidenum">
              <a:rPr lang="en-GB" smtClean="0"/>
              <a:t>3</a:t>
            </a:fld>
            <a:endParaRPr lang="en-GB"/>
          </a:p>
        </p:txBody>
      </p:sp>
    </p:spTree>
    <p:extLst>
      <p:ext uri="{BB962C8B-B14F-4D97-AF65-F5344CB8AC3E}">
        <p14:creationId xmlns:p14="http://schemas.microsoft.com/office/powerpoint/2010/main" val="2124509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65AB3-9D8B-9F20-D55D-D4B3E3540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BF9ED-4FAF-5CC2-122A-E6D7DE471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6FC1D-B835-8976-BBD4-3A7285FDAD61}"/>
              </a:ext>
            </a:extLst>
          </p:cNvPr>
          <p:cNvSpPr>
            <a:spLocks noGrp="1"/>
          </p:cNvSpPr>
          <p:nvPr>
            <p:ph type="body" idx="1"/>
          </p:nvPr>
        </p:nvSpPr>
        <p:spPr/>
        <p:txBody>
          <a:bodyPr/>
          <a:lstStyle/>
          <a:p>
            <a:r>
              <a:rPr lang="en-GB" dirty="0"/>
              <a:t>State how small the funding is; how competitive; expectation management ; excellent candidates might not get selected for interview. Excellent interview performance might not lead to an offer. </a:t>
            </a:r>
          </a:p>
        </p:txBody>
      </p:sp>
      <p:sp>
        <p:nvSpPr>
          <p:cNvPr id="4" name="Slide Number Placeholder 3">
            <a:extLst>
              <a:ext uri="{FF2B5EF4-FFF2-40B4-BE49-F238E27FC236}">
                <a16:creationId xmlns:a16="http://schemas.microsoft.com/office/drawing/2014/main" id="{9B4DED51-0FF2-BBA6-2DD9-CDA1A494DFD9}"/>
              </a:ext>
            </a:extLst>
          </p:cNvPr>
          <p:cNvSpPr>
            <a:spLocks noGrp="1"/>
          </p:cNvSpPr>
          <p:nvPr>
            <p:ph type="sldNum" sz="quarter" idx="5"/>
          </p:nvPr>
        </p:nvSpPr>
        <p:spPr/>
        <p:txBody>
          <a:bodyPr/>
          <a:lstStyle/>
          <a:p>
            <a:fld id="{BCFA6C98-4E5E-8844-8B5A-0C4AB9BD31A5}" type="slidenum">
              <a:rPr lang="en-GB" smtClean="0"/>
              <a:t>4</a:t>
            </a:fld>
            <a:endParaRPr lang="en-GB"/>
          </a:p>
        </p:txBody>
      </p:sp>
    </p:spTree>
    <p:extLst>
      <p:ext uri="{BB962C8B-B14F-4D97-AF65-F5344CB8AC3E}">
        <p14:creationId xmlns:p14="http://schemas.microsoft.com/office/powerpoint/2010/main" val="1091927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801E8-95BC-413D-8409-51223685F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EF03F-A3C9-1A1B-EBE3-9B4A023215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48379-2DAA-7E61-709D-8EEA11145D50}"/>
              </a:ext>
            </a:extLst>
          </p:cNvPr>
          <p:cNvSpPr>
            <a:spLocks noGrp="1"/>
          </p:cNvSpPr>
          <p:nvPr>
            <p:ph type="body" idx="1"/>
          </p:nvPr>
        </p:nvSpPr>
        <p:spPr/>
        <p:txBody>
          <a:bodyPr/>
          <a:lstStyle/>
          <a:p>
            <a:r>
              <a:rPr lang="en-GB" dirty="0"/>
              <a:t>talk through the list. </a:t>
            </a:r>
          </a:p>
          <a:p>
            <a:br>
              <a:rPr lang="en-GB" dirty="0"/>
            </a:br>
            <a:r>
              <a:rPr lang="en-GB" dirty="0"/>
              <a:t>- I will now go through some of these steps in a bit more detail, to help you nominate the candidate with the best chances of success and to give you the background on our processes so that you know how to best support your chosen candidate. </a:t>
            </a:r>
          </a:p>
        </p:txBody>
      </p:sp>
      <p:sp>
        <p:nvSpPr>
          <p:cNvPr id="4" name="Slide Number Placeholder 3">
            <a:extLst>
              <a:ext uri="{FF2B5EF4-FFF2-40B4-BE49-F238E27FC236}">
                <a16:creationId xmlns:a16="http://schemas.microsoft.com/office/drawing/2014/main" id="{F68CBA6F-21D3-6650-F5A8-1DAC7B5FE20C}"/>
              </a:ext>
            </a:extLst>
          </p:cNvPr>
          <p:cNvSpPr>
            <a:spLocks noGrp="1"/>
          </p:cNvSpPr>
          <p:nvPr>
            <p:ph type="sldNum" sz="quarter" idx="5"/>
          </p:nvPr>
        </p:nvSpPr>
        <p:spPr/>
        <p:txBody>
          <a:bodyPr/>
          <a:lstStyle/>
          <a:p>
            <a:fld id="{BCFA6C98-4E5E-8844-8B5A-0C4AB9BD31A5}" type="slidenum">
              <a:rPr lang="en-GB" smtClean="0"/>
              <a:t>5</a:t>
            </a:fld>
            <a:endParaRPr lang="en-GB"/>
          </a:p>
        </p:txBody>
      </p:sp>
    </p:spTree>
    <p:extLst>
      <p:ext uri="{BB962C8B-B14F-4D97-AF65-F5344CB8AC3E}">
        <p14:creationId xmlns:p14="http://schemas.microsoft.com/office/powerpoint/2010/main" val="2897884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supervisor handbook is linked on it, please have a read. IF you nominate a candidate, you are signing up to be involved in training. </a:t>
            </a:r>
          </a:p>
          <a:p>
            <a:r>
              <a:rPr lang="en-GB" dirty="0"/>
              <a:t>place of study on campus. who do you nominate? Do you nominate at all, because if you do get a student you’re not sure about you will not be </a:t>
            </a:r>
            <a:r>
              <a:rPr lang="en-GB" dirty="0" err="1"/>
              <a:t>aligible</a:t>
            </a:r>
            <a:r>
              <a:rPr lang="en-GB" dirty="0"/>
              <a:t> the year after.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significant job, and high stakes because it is a big part of the shortlisting. It is not just a form that needs to be there, we actually review these as an integral part of the shortlisting. </a:t>
            </a:r>
          </a:p>
          <a:p>
            <a:endParaRPr lang="en-GB" dirty="0"/>
          </a:p>
        </p:txBody>
      </p:sp>
      <p:sp>
        <p:nvSpPr>
          <p:cNvPr id="4" name="Slide Number Placeholder 3"/>
          <p:cNvSpPr>
            <a:spLocks noGrp="1"/>
          </p:cNvSpPr>
          <p:nvPr>
            <p:ph type="sldNum" sz="quarter" idx="5"/>
          </p:nvPr>
        </p:nvSpPr>
        <p:spPr/>
        <p:txBody>
          <a:bodyPr/>
          <a:lstStyle/>
          <a:p>
            <a:fld id="{BCFA6C98-4E5E-8844-8B5A-0C4AB9BD31A5}" type="slidenum">
              <a:rPr lang="en-GB" smtClean="0"/>
              <a:t>6</a:t>
            </a:fld>
            <a:endParaRPr lang="en-GB"/>
          </a:p>
        </p:txBody>
      </p:sp>
    </p:spTree>
    <p:extLst>
      <p:ext uri="{BB962C8B-B14F-4D97-AF65-F5344CB8AC3E}">
        <p14:creationId xmlns:p14="http://schemas.microsoft.com/office/powerpoint/2010/main" val="345103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F1C18-3072-9A38-7953-D0A40BCF3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9B562-E36C-5DA0-B897-14576E145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F4123-EB7D-A683-6649-D897FA54EB3B}"/>
              </a:ext>
            </a:extLst>
          </p:cNvPr>
          <p:cNvSpPr>
            <a:spLocks noGrp="1"/>
          </p:cNvSpPr>
          <p:nvPr>
            <p:ph type="body" idx="1"/>
          </p:nvPr>
        </p:nvSpPr>
        <p:spPr/>
        <p:txBody>
          <a:bodyPr/>
          <a:lstStyle/>
          <a:p>
            <a:r>
              <a:rPr lang="en-GB" dirty="0"/>
              <a:t>note how to select panel members</a:t>
            </a:r>
          </a:p>
        </p:txBody>
      </p:sp>
      <p:sp>
        <p:nvSpPr>
          <p:cNvPr id="4" name="Slide Number Placeholder 3">
            <a:extLst>
              <a:ext uri="{FF2B5EF4-FFF2-40B4-BE49-F238E27FC236}">
                <a16:creationId xmlns:a16="http://schemas.microsoft.com/office/drawing/2014/main" id="{4FB5F008-E200-512C-0F37-5E7CB8320017}"/>
              </a:ext>
            </a:extLst>
          </p:cNvPr>
          <p:cNvSpPr>
            <a:spLocks noGrp="1"/>
          </p:cNvSpPr>
          <p:nvPr>
            <p:ph type="sldNum" sz="quarter" idx="5"/>
          </p:nvPr>
        </p:nvSpPr>
        <p:spPr/>
        <p:txBody>
          <a:bodyPr/>
          <a:lstStyle/>
          <a:p>
            <a:fld id="{BCFA6C98-4E5E-8844-8B5A-0C4AB9BD31A5}" type="slidenum">
              <a:rPr lang="en-GB" smtClean="0"/>
              <a:t>7</a:t>
            </a:fld>
            <a:endParaRPr lang="en-GB"/>
          </a:p>
        </p:txBody>
      </p:sp>
    </p:spTree>
    <p:extLst>
      <p:ext uri="{BB962C8B-B14F-4D97-AF65-F5344CB8AC3E}">
        <p14:creationId xmlns:p14="http://schemas.microsoft.com/office/powerpoint/2010/main" val="1913284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70387-7BF5-2311-EE78-5F7D0D146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AC039-4294-9EF9-34C5-3CEDF04CA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ED1FF-8503-76F5-284E-DD6041CF8BF7}"/>
              </a:ext>
            </a:extLst>
          </p:cNvPr>
          <p:cNvSpPr>
            <a:spLocks noGrp="1"/>
          </p:cNvSpPr>
          <p:nvPr>
            <p:ph type="body" idx="1"/>
          </p:nvPr>
        </p:nvSpPr>
        <p:spPr/>
        <p:txBody>
          <a:bodyPr/>
          <a:lstStyle/>
          <a:p>
            <a:r>
              <a:rPr lang="en-GB" dirty="0"/>
              <a:t>WHEN SUPPORTING A STUDENT WITH THEIR APPLICATION, MAKE SURE THEY COVER THESE AREAS.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They have to explain why they specifically apply to an EastBio studentship. If they do not mention EastBio in their application, they will not make it through. Like with any funding opportunity, you need to explain why you are a good fit to the particular funding source. </a:t>
            </a:r>
          </a:p>
          <a:p>
            <a:endParaRPr lang="en-GB" dirty="0"/>
          </a:p>
          <a:p>
            <a:r>
              <a:rPr lang="en-GB" dirty="0"/>
              <a:t>the candidates have to make sure the references are submitted in time. It is their responsibility. Without references, they will not make it through. </a:t>
            </a:r>
          </a:p>
          <a:p>
            <a:r>
              <a:rPr lang="en-GB" dirty="0"/>
              <a:t>Without a good supervisor nomination they will not make it through; that is your responsibility to the candidate who relies on you. </a:t>
            </a:r>
          </a:p>
        </p:txBody>
      </p:sp>
      <p:sp>
        <p:nvSpPr>
          <p:cNvPr id="4" name="Slide Number Placeholder 3">
            <a:extLst>
              <a:ext uri="{FF2B5EF4-FFF2-40B4-BE49-F238E27FC236}">
                <a16:creationId xmlns:a16="http://schemas.microsoft.com/office/drawing/2014/main" id="{65D506A3-98B9-033B-6BC5-CDECF189A947}"/>
              </a:ext>
            </a:extLst>
          </p:cNvPr>
          <p:cNvSpPr>
            <a:spLocks noGrp="1"/>
          </p:cNvSpPr>
          <p:nvPr>
            <p:ph type="sldNum" sz="quarter" idx="5"/>
          </p:nvPr>
        </p:nvSpPr>
        <p:spPr/>
        <p:txBody>
          <a:bodyPr/>
          <a:lstStyle/>
          <a:p>
            <a:fld id="{BCFA6C98-4E5E-8844-8B5A-0C4AB9BD31A5}" type="slidenum">
              <a:rPr lang="en-GB" smtClean="0"/>
              <a:t>8</a:t>
            </a:fld>
            <a:endParaRPr lang="en-GB"/>
          </a:p>
        </p:txBody>
      </p:sp>
    </p:spTree>
    <p:extLst>
      <p:ext uri="{BB962C8B-B14F-4D97-AF65-F5344CB8AC3E}">
        <p14:creationId xmlns:p14="http://schemas.microsoft.com/office/powerpoint/2010/main" val="700149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B4262-0148-EEC3-E53B-0D17A8930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99096-224C-AE78-CFDC-539667E5E4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B48999-D869-47C8-2A58-BABF0B651BEB}"/>
              </a:ext>
            </a:extLst>
          </p:cNvPr>
          <p:cNvSpPr>
            <a:spLocks noGrp="1"/>
          </p:cNvSpPr>
          <p:nvPr>
            <p:ph type="body" idx="1"/>
          </p:nvPr>
        </p:nvSpPr>
        <p:spPr/>
        <p:txBody>
          <a:bodyPr/>
          <a:lstStyle/>
          <a:p>
            <a:r>
              <a:rPr lang="en-GB" sz="1800" dirty="0">
                <a:solidFill>
                  <a:srgbClr val="1F3864"/>
                </a:solidFill>
                <a:effectLst/>
                <a:latin typeface="Calibri" panose="020F0502020204030204" pitchFamily="34" charset="0"/>
                <a:ea typeface="Calibri" panose="020F0502020204030204" pitchFamily="34" charset="0"/>
              </a:rPr>
              <a:t>age 30 and over; declared disability; postcode at the end of secondary education indicating low participation in higher education; first-generation in family in higher education (as well as carers or care-experienced</a:t>
            </a:r>
            <a:r>
              <a:rPr lang="en-GB" dirty="0">
                <a:effectLst/>
              </a:rPr>
              <a:t> </a:t>
            </a:r>
            <a:br>
              <a:rPr lang="en-GB" dirty="0">
                <a:effectLst/>
              </a:rPr>
            </a:br>
            <a:br>
              <a:rPr lang="en-GB" dirty="0">
                <a:effectLst/>
              </a:rPr>
            </a:br>
            <a:r>
              <a:rPr lang="en-GB" dirty="0">
                <a:effectLst/>
              </a:rPr>
              <a:t>At interview stage, your candidates would have a 50% success rate</a:t>
            </a:r>
            <a:endParaRPr lang="en-GB" dirty="0"/>
          </a:p>
        </p:txBody>
      </p:sp>
      <p:sp>
        <p:nvSpPr>
          <p:cNvPr id="4" name="Slide Number Placeholder 3">
            <a:extLst>
              <a:ext uri="{FF2B5EF4-FFF2-40B4-BE49-F238E27FC236}">
                <a16:creationId xmlns:a16="http://schemas.microsoft.com/office/drawing/2014/main" id="{8FAFB803-A057-A359-D34A-EB1AF4ACDA00}"/>
              </a:ext>
            </a:extLst>
          </p:cNvPr>
          <p:cNvSpPr>
            <a:spLocks noGrp="1"/>
          </p:cNvSpPr>
          <p:nvPr>
            <p:ph type="sldNum" sz="quarter" idx="5"/>
          </p:nvPr>
        </p:nvSpPr>
        <p:spPr/>
        <p:txBody>
          <a:bodyPr/>
          <a:lstStyle/>
          <a:p>
            <a:fld id="{BCFA6C98-4E5E-8844-8B5A-0C4AB9BD31A5}" type="slidenum">
              <a:rPr lang="en-GB" smtClean="0"/>
              <a:t>9</a:t>
            </a:fld>
            <a:endParaRPr lang="en-GB"/>
          </a:p>
        </p:txBody>
      </p:sp>
    </p:spTree>
    <p:extLst>
      <p:ext uri="{BB962C8B-B14F-4D97-AF65-F5344CB8AC3E}">
        <p14:creationId xmlns:p14="http://schemas.microsoft.com/office/powerpoint/2010/main" val="1152984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how we select panel members. we will interview 80-90 students, in the week of the 10</a:t>
            </a:r>
            <a:r>
              <a:rPr lang="en-GB" baseline="30000" dirty="0"/>
              <a:t>th</a:t>
            </a:r>
            <a:r>
              <a:rPr lang="en-GB" dirty="0"/>
              <a:t> of March. We will divide these randomly between four panels, that will consist of these people this year, and we work to have inclusive panels for all interviews we carry out.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departmental numbers; 25% CASE; 30% O/S; EDI data to separate equally suitable candidates</a:t>
            </a:r>
          </a:p>
          <a:p>
            <a:endParaRPr lang="en-GB" dirty="0"/>
          </a:p>
        </p:txBody>
      </p:sp>
      <p:sp>
        <p:nvSpPr>
          <p:cNvPr id="4" name="Slide Number Placeholder 3"/>
          <p:cNvSpPr>
            <a:spLocks noGrp="1"/>
          </p:cNvSpPr>
          <p:nvPr>
            <p:ph type="sldNum" sz="quarter" idx="5"/>
          </p:nvPr>
        </p:nvSpPr>
        <p:spPr/>
        <p:txBody>
          <a:bodyPr/>
          <a:lstStyle/>
          <a:p>
            <a:fld id="{BCFA6C98-4E5E-8844-8B5A-0C4AB9BD31A5}" type="slidenum">
              <a:rPr lang="en-GB" smtClean="0"/>
              <a:t>10</a:t>
            </a:fld>
            <a:endParaRPr lang="en-GB"/>
          </a:p>
        </p:txBody>
      </p:sp>
    </p:spTree>
    <p:extLst>
      <p:ext uri="{BB962C8B-B14F-4D97-AF65-F5344CB8AC3E}">
        <p14:creationId xmlns:p14="http://schemas.microsoft.com/office/powerpoint/2010/main" val="1935280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735E-58EF-E632-7E49-F054C8ADA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81A96-43E4-1372-13B4-815F45C38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168E7-4108-197F-CE55-27360960F4BA}"/>
              </a:ext>
            </a:extLst>
          </p:cNvPr>
          <p:cNvSpPr>
            <a:spLocks noGrp="1"/>
          </p:cNvSpPr>
          <p:nvPr>
            <p:ph type="body" idx="1"/>
          </p:nvPr>
        </p:nvSpPr>
        <p:spPr/>
        <p:txBody>
          <a:bodyPr/>
          <a:lstStyle/>
          <a:p>
            <a:r>
              <a:rPr lang="en-GB" dirty="0"/>
              <a:t>we will interview 60-70 candidates, in the week of the 16</a:t>
            </a:r>
            <a:r>
              <a:rPr lang="en-GB" baseline="30000" dirty="0"/>
              <a:t>th</a:t>
            </a:r>
            <a:r>
              <a:rPr lang="en-GB" dirty="0"/>
              <a:t> of March. We will divide these randomly between three panels, we don’t have the full details of panels yet but we work to have inclusive panels for all interviews we carry out. </a:t>
            </a:r>
          </a:p>
          <a:p>
            <a:endParaRPr lang="en-GB" dirty="0"/>
          </a:p>
          <a:p>
            <a:endParaRPr lang="en-GB" dirty="0"/>
          </a:p>
        </p:txBody>
      </p:sp>
      <p:sp>
        <p:nvSpPr>
          <p:cNvPr id="4" name="Slide Number Placeholder 3">
            <a:extLst>
              <a:ext uri="{FF2B5EF4-FFF2-40B4-BE49-F238E27FC236}">
                <a16:creationId xmlns:a16="http://schemas.microsoft.com/office/drawing/2014/main" id="{5698F7B9-7C98-3720-D0D3-103854DEADE8}"/>
              </a:ext>
            </a:extLst>
          </p:cNvPr>
          <p:cNvSpPr>
            <a:spLocks noGrp="1"/>
          </p:cNvSpPr>
          <p:nvPr>
            <p:ph type="sldNum" sz="quarter" idx="5"/>
          </p:nvPr>
        </p:nvSpPr>
        <p:spPr/>
        <p:txBody>
          <a:bodyPr/>
          <a:lstStyle/>
          <a:p>
            <a:fld id="{BCFA6C98-4E5E-8844-8B5A-0C4AB9BD31A5}" type="slidenum">
              <a:rPr lang="en-GB" smtClean="0"/>
              <a:t>11</a:t>
            </a:fld>
            <a:endParaRPr lang="en-GB"/>
          </a:p>
        </p:txBody>
      </p:sp>
    </p:spTree>
    <p:extLst>
      <p:ext uri="{BB962C8B-B14F-4D97-AF65-F5344CB8AC3E}">
        <p14:creationId xmlns:p14="http://schemas.microsoft.com/office/powerpoint/2010/main" val="2375630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AC08B-6CCE-FD2E-AAE4-B81C09A0A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418CC-227F-E15C-2EB5-4F7A4A981E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7C40BF-3416-06AC-2BE5-E89308A3A14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D472F1-C0EC-53E7-826B-C276ECE74187}"/>
              </a:ext>
            </a:extLst>
          </p:cNvPr>
          <p:cNvSpPr>
            <a:spLocks noGrp="1"/>
          </p:cNvSpPr>
          <p:nvPr>
            <p:ph type="sldNum" sz="quarter" idx="5"/>
          </p:nvPr>
        </p:nvSpPr>
        <p:spPr/>
        <p:txBody>
          <a:bodyPr/>
          <a:lstStyle/>
          <a:p>
            <a:fld id="{BCFA6C98-4E5E-8844-8B5A-0C4AB9BD31A5}" type="slidenum">
              <a:rPr lang="en-GB" smtClean="0"/>
              <a:t>12</a:t>
            </a:fld>
            <a:endParaRPr lang="en-GB"/>
          </a:p>
        </p:txBody>
      </p:sp>
    </p:spTree>
    <p:extLst>
      <p:ext uri="{BB962C8B-B14F-4D97-AF65-F5344CB8AC3E}">
        <p14:creationId xmlns:p14="http://schemas.microsoft.com/office/powerpoint/2010/main" val="1000286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AF29F-CEAE-7F2A-43A8-E00FD2677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26D08-D7D3-D169-75E6-59720E278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F632BD-99DC-3CD1-1E19-144006B3464F}"/>
              </a:ext>
            </a:extLst>
          </p:cNvPr>
          <p:cNvSpPr>
            <a:spLocks noGrp="1"/>
          </p:cNvSpPr>
          <p:nvPr>
            <p:ph type="body" idx="1"/>
          </p:nvPr>
        </p:nvSpPr>
        <p:spPr/>
        <p:txBody>
          <a:bodyPr/>
          <a:lstStyle/>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process will conclude in the first week of April. </a:t>
            </a:r>
          </a:p>
          <a:p>
            <a:endParaRPr lang="en-GB" dirty="0"/>
          </a:p>
        </p:txBody>
      </p:sp>
      <p:sp>
        <p:nvSpPr>
          <p:cNvPr id="4" name="Slide Number Placeholder 3">
            <a:extLst>
              <a:ext uri="{FF2B5EF4-FFF2-40B4-BE49-F238E27FC236}">
                <a16:creationId xmlns:a16="http://schemas.microsoft.com/office/drawing/2014/main" id="{6263EDD8-2F9C-4944-6C7B-5F2B828D97BB}"/>
              </a:ext>
            </a:extLst>
          </p:cNvPr>
          <p:cNvSpPr>
            <a:spLocks noGrp="1"/>
          </p:cNvSpPr>
          <p:nvPr>
            <p:ph type="sldNum" sz="quarter" idx="5"/>
          </p:nvPr>
        </p:nvSpPr>
        <p:spPr/>
        <p:txBody>
          <a:bodyPr/>
          <a:lstStyle/>
          <a:p>
            <a:fld id="{BCFA6C98-4E5E-8844-8B5A-0C4AB9BD31A5}" type="slidenum">
              <a:rPr lang="en-GB" smtClean="0"/>
              <a:t>13</a:t>
            </a:fld>
            <a:endParaRPr lang="en-GB"/>
          </a:p>
        </p:txBody>
      </p:sp>
    </p:spTree>
    <p:extLst>
      <p:ext uri="{BB962C8B-B14F-4D97-AF65-F5344CB8AC3E}">
        <p14:creationId xmlns:p14="http://schemas.microsoft.com/office/powerpoint/2010/main" val="2139393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 postgraduate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685FA69-0F15-6547-B56B-596DB8A2CCEE}"/>
              </a:ext>
            </a:extLst>
          </p:cNvPr>
          <p:cNvSpPr>
            <a:spLocks noGrp="1"/>
          </p:cNvSpPr>
          <p:nvPr>
            <p:ph type="ctrTitle" hasCustomPrompt="1"/>
          </p:nvPr>
        </p:nvSpPr>
        <p:spPr>
          <a:xfrm>
            <a:off x="1524000" y="1799786"/>
            <a:ext cx="9144000" cy="1339786"/>
          </a:xfrm>
        </p:spPr>
        <p:txBody>
          <a:bodyPr anchor="b">
            <a:noAutofit/>
          </a:bodyPr>
          <a:lstStyle>
            <a:lvl1pPr algn="l">
              <a:defRPr sz="7200" b="1" i="0">
                <a:solidFill>
                  <a:schemeClr val="bg1"/>
                </a:solidFill>
                <a:latin typeface="Source Sans Pro Semibold" panose="020B0503030403020204" pitchFamily="34" charset="77"/>
                <a:cs typeface="Arial" panose="020B0604020202020204" pitchFamily="34" charset="0"/>
              </a:defRPr>
            </a:lvl1pPr>
          </a:lstStyle>
          <a:p>
            <a:r>
              <a:rPr lang="en-GB" dirty="0"/>
              <a:t>Edit master title</a:t>
            </a:r>
          </a:p>
        </p:txBody>
      </p:sp>
      <p:sp>
        <p:nvSpPr>
          <p:cNvPr id="10" name="Subtitle 2">
            <a:extLst>
              <a:ext uri="{FF2B5EF4-FFF2-40B4-BE49-F238E27FC236}">
                <a16:creationId xmlns:a16="http://schemas.microsoft.com/office/drawing/2014/main" id="{A4A5DF53-1EBE-B34F-AE30-F92A05E90CA5}"/>
              </a:ext>
            </a:extLst>
          </p:cNvPr>
          <p:cNvSpPr>
            <a:spLocks noGrp="1"/>
          </p:cNvSpPr>
          <p:nvPr>
            <p:ph type="subTitle" idx="1"/>
          </p:nvPr>
        </p:nvSpPr>
        <p:spPr>
          <a:xfrm>
            <a:off x="1524000" y="3266371"/>
            <a:ext cx="9144000" cy="1965385"/>
          </a:xfrm>
        </p:spPr>
        <p:txBody>
          <a:bodyPr>
            <a:normAutofit/>
          </a:bodyPr>
          <a:lstStyle>
            <a:lvl1pPr marL="0" indent="0" algn="l">
              <a:buNone/>
              <a:defRPr sz="4000">
                <a:solidFill>
                  <a:schemeClr val="bg1"/>
                </a:solidFill>
                <a:latin typeface="Source Sans Pro" panose="020B0503030403020204" pitchFamily="34"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396684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3_Mixed content - postgra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dirty="0"/>
          </a:p>
        </p:txBody>
      </p:sp>
      <p:sp>
        <p:nvSpPr>
          <p:cNvPr id="3" name="Content Placeholder 2"/>
          <p:cNvSpPr>
            <a:spLocks noGrp="1"/>
          </p:cNvSpPr>
          <p:nvPr>
            <p:ph sz="half" idx="1"/>
          </p:nvPr>
        </p:nvSpPr>
        <p:spPr>
          <a:xfrm>
            <a:off x="838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72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39188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3_Mixed content - postgrad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059084"/>
          </a:xfrm>
        </p:spPr>
        <p:txBody>
          <a:bodyPr anchor="b"/>
          <a:lstStyle>
            <a:lvl1pPr>
              <a:defRPr sz="3200" b="1" i="0">
                <a:latin typeface="Source Sans Pro Semibold" panose="020B0503030403020204" pitchFamily="34" charset="77"/>
              </a:defRPr>
            </a:lvl1pPr>
          </a:lstStyle>
          <a:p>
            <a:r>
              <a:rPr lang="en-US"/>
              <a:t>Click to edit Master title style</a:t>
            </a:r>
            <a:endParaRPr lang="en-GB" dirty="0"/>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atin typeface="Source Sans Pro" panose="020B0503030403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1747777"/>
            <a:ext cx="3932237" cy="4113273"/>
          </a:xfrm>
        </p:spPr>
        <p:txBody>
          <a:bodyPr/>
          <a:lstStyle>
            <a:lvl1pPr marL="0" indent="0">
              <a:buNone/>
              <a:defRPr sz="1600">
                <a:latin typeface="Source Sans Pro" panose="020B05030304030202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10513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Mixed content - postgrad simpl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dirty="0"/>
          </a:p>
        </p:txBody>
      </p:sp>
      <p:sp>
        <p:nvSpPr>
          <p:cNvPr id="3" name="Content Placeholder 2"/>
          <p:cNvSpPr>
            <a:spLocks noGrp="1"/>
          </p:cNvSpPr>
          <p:nvPr>
            <p:ph idx="1"/>
          </p:nvPr>
        </p:nvSpPr>
        <p:spPr>
          <a:xfrm>
            <a:off x="838200" y="1825626"/>
            <a:ext cx="10515600" cy="4054474"/>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03805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Mixed content - postgrad side 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976360" cy="1325563"/>
          </a:xfrm>
        </p:spPr>
        <p:txBody>
          <a:bodyPr/>
          <a:lstStyle>
            <a:lvl1pPr>
              <a:defRPr b="1" i="0">
                <a:solidFill>
                  <a:schemeClr val="tx1"/>
                </a:solidFill>
                <a:latin typeface="Source Sans Pro Semibold" panose="020B0503030403020204" pitchFamily="34" charset="77"/>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A323DFB8-0127-4643-8216-B6593D74A76C}" type="datetimeFigureOut">
              <a:rPr lang="en-GB" smtClean="0"/>
              <a:t>05/10/2026</a:t>
            </a:fld>
            <a:endParaRPr lang="en-GB"/>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a:xfrm>
            <a:off x="8610600" y="6356350"/>
            <a:ext cx="1203960" cy="365125"/>
          </a:xfrm>
        </p:spPr>
        <p:txBody>
          <a:bodyPr/>
          <a:lstStyle/>
          <a:p>
            <a:fld id="{6CFC18F1-16E9-4069-A682-7E888F0DDC51}" type="slidenum">
              <a:rPr lang="en-GB" smtClean="0"/>
              <a:t>‹#›</a:t>
            </a:fld>
            <a:endParaRPr lang="en-GB"/>
          </a:p>
        </p:txBody>
      </p:sp>
      <p:sp>
        <p:nvSpPr>
          <p:cNvPr id="6" name="Content Placeholder 2">
            <a:extLst>
              <a:ext uri="{FF2B5EF4-FFF2-40B4-BE49-F238E27FC236}">
                <a16:creationId xmlns:a16="http://schemas.microsoft.com/office/drawing/2014/main" id="{C0A38FB1-BEC4-244E-8DE5-8A0910FFB88F}"/>
              </a:ext>
            </a:extLst>
          </p:cNvPr>
          <p:cNvSpPr>
            <a:spLocks noGrp="1"/>
          </p:cNvSpPr>
          <p:nvPr>
            <p:ph idx="1"/>
          </p:nvPr>
        </p:nvSpPr>
        <p:spPr>
          <a:xfrm>
            <a:off x="838200" y="1825626"/>
            <a:ext cx="8976360" cy="4054474"/>
          </a:xfrm>
        </p:spPr>
        <p:txBody>
          <a:bodyPr/>
          <a:lstStyle>
            <a:lvl1pPr>
              <a:defRPr>
                <a:solidFill>
                  <a:schemeClr val="bg1"/>
                </a:solidFill>
                <a:latin typeface="Source Sans Pro" panose="020B0503030403020204" pitchFamily="34" charset="77"/>
              </a:defRPr>
            </a:lvl1pPr>
            <a:lvl2pPr>
              <a:defRPr>
                <a:solidFill>
                  <a:schemeClr val="bg1"/>
                </a:solidFill>
                <a:latin typeface="Source Sans Pro" panose="020B0503030403020204" pitchFamily="34" charset="77"/>
              </a:defRPr>
            </a:lvl2pPr>
            <a:lvl3pPr>
              <a:defRPr>
                <a:solidFill>
                  <a:schemeClr val="bg1"/>
                </a:solidFill>
                <a:latin typeface="Source Sans Pro" panose="020B0503030403020204" pitchFamily="34" charset="77"/>
              </a:defRPr>
            </a:lvl3pPr>
            <a:lvl4pPr>
              <a:defRPr>
                <a:solidFill>
                  <a:schemeClr val="bg1"/>
                </a:solidFill>
                <a:latin typeface="Source Sans Pro" panose="020B0503030403020204" pitchFamily="34" charset="77"/>
              </a:defRPr>
            </a:lvl4pPr>
            <a:lvl5pPr>
              <a:defRPr>
                <a:solidFill>
                  <a:schemeClr val="bg1"/>
                </a:solidFill>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18426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Mixed content - simple whi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dirty="0"/>
          </a:p>
        </p:txBody>
      </p:sp>
      <p:sp>
        <p:nvSpPr>
          <p:cNvPr id="3" name="Content Placeholder 2"/>
          <p:cNvSpPr>
            <a:spLocks noGrp="1"/>
          </p:cNvSpPr>
          <p:nvPr>
            <p:ph sz="half" idx="1"/>
          </p:nvPr>
        </p:nvSpPr>
        <p:spPr>
          <a:xfrm>
            <a:off x="838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72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125727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Mixed content - simple whi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059084"/>
          </a:xfrm>
        </p:spPr>
        <p:txBody>
          <a:bodyPr anchor="b"/>
          <a:lstStyle>
            <a:lvl1pPr>
              <a:defRPr sz="3200" b="1" i="0">
                <a:latin typeface="Source Sans Pro Semibold" panose="020B0503030403020204" pitchFamily="34" charset="77"/>
              </a:defRPr>
            </a:lvl1pPr>
          </a:lstStyle>
          <a:p>
            <a:r>
              <a:rPr lang="en-US"/>
              <a:t>Click to edit Master title style</a:t>
            </a:r>
            <a:endParaRPr lang="en-GB" dirty="0"/>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atin typeface="Source Sans Pro" panose="020B0503030403020204" pitchFamily="34"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1747777"/>
            <a:ext cx="3932237" cy="4113273"/>
          </a:xfrm>
        </p:spPr>
        <p:txBody>
          <a:bodyPr/>
          <a:lstStyle>
            <a:lvl1pPr marL="0" indent="0">
              <a:buNone/>
              <a:defRPr sz="1600">
                <a:latin typeface="Source Sans Pro" panose="020B05030304030202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60626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Mixed content - simple whi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dirty="0"/>
          </a:p>
        </p:txBody>
      </p:sp>
      <p:sp>
        <p:nvSpPr>
          <p:cNvPr id="3" name="Content Placeholder 2"/>
          <p:cNvSpPr>
            <a:spLocks noGrp="1"/>
          </p:cNvSpPr>
          <p:nvPr>
            <p:ph idx="1"/>
          </p:nvPr>
        </p:nvSpPr>
        <p:spPr>
          <a:xfrm>
            <a:off x="838200" y="1825626"/>
            <a:ext cx="10515600" cy="4112838"/>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027674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 postgr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solidFill>
                  <a:schemeClr val="bg1"/>
                </a:solidFill>
                <a:latin typeface="Source Sans Pro Semibold" panose="020B0503030403020204" pitchFamily="34" charset="77"/>
              </a:defRPr>
            </a:lvl1pPr>
          </a:lstStyle>
          <a:p>
            <a:r>
              <a:rPr lang="en-US"/>
              <a:t>Click to edit Master title style</a:t>
            </a:r>
            <a:endParaRPr lang="en-GB" dirty="0"/>
          </a:p>
        </p:txBody>
      </p:sp>
      <p:sp>
        <p:nvSpPr>
          <p:cNvPr id="3" name="Content Placeholder 2"/>
          <p:cNvSpPr>
            <a:spLocks noGrp="1"/>
          </p:cNvSpPr>
          <p:nvPr>
            <p:ph idx="1"/>
          </p:nvPr>
        </p:nvSpPr>
        <p:spPr>
          <a:xfrm>
            <a:off x="838200" y="1825626"/>
            <a:ext cx="10515600" cy="4054474"/>
          </a:xfrm>
        </p:spPr>
        <p:txBody>
          <a:bodyPr/>
          <a:lstStyle>
            <a:lvl1pPr>
              <a:defRPr>
                <a:solidFill>
                  <a:schemeClr val="bg1"/>
                </a:solidFill>
                <a:latin typeface="Source Sans Pro" panose="020B0503030403020204" pitchFamily="34" charset="77"/>
              </a:defRPr>
            </a:lvl1pPr>
            <a:lvl2pPr>
              <a:defRPr>
                <a:solidFill>
                  <a:schemeClr val="bg1"/>
                </a:solidFill>
                <a:latin typeface="Source Sans Pro" panose="020B0503030403020204" pitchFamily="34" charset="77"/>
              </a:defRPr>
            </a:lvl2pPr>
            <a:lvl3pPr>
              <a:defRPr>
                <a:solidFill>
                  <a:schemeClr val="bg1"/>
                </a:solidFill>
                <a:latin typeface="Source Sans Pro" panose="020B0503030403020204" pitchFamily="34" charset="77"/>
              </a:defRPr>
            </a:lvl3pPr>
            <a:lvl4pPr>
              <a:defRPr>
                <a:solidFill>
                  <a:schemeClr val="bg1"/>
                </a:solidFill>
                <a:latin typeface="Source Sans Pro" panose="020B0503030403020204" pitchFamily="34" charset="77"/>
              </a:defRPr>
            </a:lvl4pPr>
            <a:lvl5pPr>
              <a:defRPr>
                <a:solidFill>
                  <a:schemeClr val="bg1"/>
                </a:solidFill>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89881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Source Sans Pro" panose="020B0503030403020204" pitchFamily="34" charset="77"/>
              </a:defRPr>
            </a:lvl1pPr>
          </a:lstStyle>
          <a:p>
            <a:fld id="{A323DFB8-0127-4643-8216-B6593D74A76C}" type="datetimeFigureOut">
              <a:rPr lang="en-GB" smtClean="0"/>
              <a:pPr/>
              <a:t>05/10/2026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Source Sans Pro" panose="020B0503030403020204" pitchFamily="34" charset="77"/>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Source Sans Pro" panose="020B0503030403020204" pitchFamily="34" charset="77"/>
              </a:defRPr>
            </a:lvl1pPr>
          </a:lstStyle>
          <a:p>
            <a:fld id="{6CFC18F1-16E9-4069-A682-7E888F0DDC51}" type="slidenum">
              <a:rPr lang="en-GB" smtClean="0"/>
              <a:pPr/>
              <a:t>‹#›</a:t>
            </a:fld>
            <a:endParaRPr lang="en-GB" dirty="0"/>
          </a:p>
        </p:txBody>
      </p:sp>
    </p:spTree>
    <p:extLst>
      <p:ext uri="{BB962C8B-B14F-4D97-AF65-F5344CB8AC3E}">
        <p14:creationId xmlns:p14="http://schemas.microsoft.com/office/powerpoint/2010/main" val="3035831783"/>
      </p:ext>
    </p:extLst>
  </p:cSld>
  <p:clrMap bg1="lt1" tx1="dk1" bg2="lt2" tx2="dk2" accent1="accent1" accent2="accent2" accent3="accent3" accent4="accent4" accent5="accent5" accent6="accent6" hlink="hlink" folHlink="folHlink"/>
  <p:sldLayoutIdLst>
    <p:sldLayoutId id="2147483666" r:id="rId1"/>
    <p:sldLayoutId id="2147483673" r:id="rId2"/>
    <p:sldLayoutId id="2147483676" r:id="rId3"/>
    <p:sldLayoutId id="2147483668" r:id="rId4"/>
    <p:sldLayoutId id="2147483670" r:id="rId5"/>
    <p:sldLayoutId id="2147483652" r:id="rId6"/>
    <p:sldLayoutId id="2147483657" r:id="rId7"/>
    <p:sldLayoutId id="2147483650" r:id="rId8"/>
    <p:sldLayoutId id="2147483669" r:id="rId9"/>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b="1" i="0" kern="1200">
          <a:solidFill>
            <a:schemeClr val="tx1"/>
          </a:solidFill>
          <a:latin typeface="Source Sans Pro Semibold" panose="020B0503030403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 Id="rId9"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00D9CB-B681-45CA-8B40-C2CFD7E8BD37}"/>
              </a:ext>
            </a:extLst>
          </p:cNvPr>
          <p:cNvSpPr>
            <a:spLocks noGrp="1"/>
          </p:cNvSpPr>
          <p:nvPr>
            <p:ph type="ctrTitle"/>
          </p:nvPr>
        </p:nvSpPr>
        <p:spPr>
          <a:xfrm>
            <a:off x="936800" y="993215"/>
            <a:ext cx="9144000" cy="1339786"/>
          </a:xfrm>
        </p:spPr>
        <p:txBody>
          <a:bodyPr/>
          <a:lstStyle/>
          <a:p>
            <a:r>
              <a:rPr lang="en-GB" sz="4000" dirty="0"/>
              <a:t>EastBio recruitment 2027</a:t>
            </a:r>
          </a:p>
        </p:txBody>
      </p:sp>
      <p:sp>
        <p:nvSpPr>
          <p:cNvPr id="5" name="Subtitle 4">
            <a:extLst>
              <a:ext uri="{FF2B5EF4-FFF2-40B4-BE49-F238E27FC236}">
                <a16:creationId xmlns:a16="http://schemas.microsoft.com/office/drawing/2014/main" id="{9E1112FA-98D7-4773-A991-2199BEFF96F3}"/>
              </a:ext>
            </a:extLst>
          </p:cNvPr>
          <p:cNvSpPr>
            <a:spLocks noGrp="1"/>
          </p:cNvSpPr>
          <p:nvPr>
            <p:ph type="subTitle" idx="1"/>
          </p:nvPr>
        </p:nvSpPr>
        <p:spPr>
          <a:xfrm>
            <a:off x="981725" y="4187571"/>
            <a:ext cx="2334123" cy="858795"/>
          </a:xfrm>
        </p:spPr>
        <p:txBody>
          <a:bodyPr>
            <a:normAutofit/>
          </a:bodyPr>
          <a:lstStyle/>
          <a:p>
            <a:r>
              <a:rPr lang="en-GB" sz="1500" b="1" dirty="0"/>
              <a:t>Gerben van Ooijen</a:t>
            </a:r>
          </a:p>
          <a:p>
            <a:r>
              <a:rPr lang="en-GB" sz="1500" dirty="0"/>
              <a:t>EastBio Director	</a:t>
            </a:r>
          </a:p>
        </p:txBody>
      </p:sp>
      <p:pic>
        <p:nvPicPr>
          <p:cNvPr id="2" name="Picture 1">
            <a:extLst>
              <a:ext uri="{FF2B5EF4-FFF2-40B4-BE49-F238E27FC236}">
                <a16:creationId xmlns:a16="http://schemas.microsoft.com/office/drawing/2014/main" id="{D4C3B077-947C-B98A-2806-12BAC76B866B}"/>
              </a:ext>
            </a:extLst>
          </p:cNvPr>
          <p:cNvPicPr>
            <a:picLocks noChangeAspect="1"/>
          </p:cNvPicPr>
          <p:nvPr/>
        </p:nvPicPr>
        <p:blipFill>
          <a:blip r:embed="rId3"/>
          <a:stretch>
            <a:fillRect/>
          </a:stretch>
        </p:blipFill>
        <p:spPr>
          <a:xfrm>
            <a:off x="4895956" y="5513503"/>
            <a:ext cx="2081541" cy="900000"/>
          </a:xfrm>
          <a:prstGeom prst="rect">
            <a:avLst/>
          </a:prstGeom>
        </p:spPr>
      </p:pic>
      <p:pic>
        <p:nvPicPr>
          <p:cNvPr id="7" name="Picture 6">
            <a:extLst>
              <a:ext uri="{FF2B5EF4-FFF2-40B4-BE49-F238E27FC236}">
                <a16:creationId xmlns:a16="http://schemas.microsoft.com/office/drawing/2014/main" id="{B8F6C48D-21EF-9C28-4FCD-8C00E467CA66}"/>
              </a:ext>
            </a:extLst>
          </p:cNvPr>
          <p:cNvPicPr>
            <a:picLocks noChangeAspect="1"/>
          </p:cNvPicPr>
          <p:nvPr/>
        </p:nvPicPr>
        <p:blipFill>
          <a:blip r:embed="rId4"/>
          <a:stretch>
            <a:fillRect/>
          </a:stretch>
        </p:blipFill>
        <p:spPr>
          <a:xfrm>
            <a:off x="276300" y="5513503"/>
            <a:ext cx="3730573" cy="900000"/>
          </a:xfrm>
          <a:prstGeom prst="rect">
            <a:avLst/>
          </a:prstGeom>
        </p:spPr>
      </p:pic>
      <p:sp>
        <p:nvSpPr>
          <p:cNvPr id="3" name="Subtitle 4">
            <a:extLst>
              <a:ext uri="{FF2B5EF4-FFF2-40B4-BE49-F238E27FC236}">
                <a16:creationId xmlns:a16="http://schemas.microsoft.com/office/drawing/2014/main" id="{826DE0A6-668B-5369-2A91-69670A83DA0E}"/>
              </a:ext>
            </a:extLst>
          </p:cNvPr>
          <p:cNvSpPr txBox="1">
            <a:spLocks/>
          </p:cNvSpPr>
          <p:nvPr/>
        </p:nvSpPr>
        <p:spPr>
          <a:xfrm>
            <a:off x="3479480" y="4187570"/>
            <a:ext cx="1834491" cy="85879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4000" kern="1200">
                <a:solidFill>
                  <a:schemeClr val="bg1"/>
                </a:solidFill>
                <a:latin typeface="Source Sans Pro" panose="020B0503030403020204" pitchFamily="34" charset="77"/>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500" b="1" dirty="0"/>
              <a:t>Attila Molnar</a:t>
            </a:r>
          </a:p>
          <a:p>
            <a:r>
              <a:rPr lang="en-GB" sz="1500" dirty="0"/>
              <a:t>CSE Local Lead</a:t>
            </a:r>
          </a:p>
        </p:txBody>
      </p:sp>
      <p:sp>
        <p:nvSpPr>
          <p:cNvPr id="6" name="Subtitle 4">
            <a:extLst>
              <a:ext uri="{FF2B5EF4-FFF2-40B4-BE49-F238E27FC236}">
                <a16:creationId xmlns:a16="http://schemas.microsoft.com/office/drawing/2014/main" id="{FE354092-3E7F-F7D8-4A7B-77F8125B24E5}"/>
              </a:ext>
            </a:extLst>
          </p:cNvPr>
          <p:cNvSpPr txBox="1">
            <a:spLocks/>
          </p:cNvSpPr>
          <p:nvPr/>
        </p:nvSpPr>
        <p:spPr>
          <a:xfrm>
            <a:off x="5574411" y="4187570"/>
            <a:ext cx="2466258" cy="85879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000" kern="1200">
                <a:solidFill>
                  <a:schemeClr val="bg1"/>
                </a:solidFill>
                <a:latin typeface="Source Sans Pro" panose="020B0503030403020204" pitchFamily="34" charset="77"/>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500" b="1" dirty="0"/>
              <a:t>Maria </a:t>
            </a:r>
          </a:p>
          <a:p>
            <a:r>
              <a:rPr lang="en-GB" sz="1500" b="1" dirty="0" err="1"/>
              <a:t>Filippakopoulou</a:t>
            </a:r>
            <a:endParaRPr lang="en-GB" sz="1500" b="1" dirty="0"/>
          </a:p>
          <a:p>
            <a:r>
              <a:rPr lang="en-GB" sz="1500" dirty="0"/>
              <a:t>EastBio Manager	</a:t>
            </a:r>
          </a:p>
        </p:txBody>
      </p:sp>
      <p:pic>
        <p:nvPicPr>
          <p:cNvPr id="9" name="Picture 8" descr="A person holding a plastic container with yellow and red liquid&#10;&#10;AI-generated content may be incorrect.">
            <a:extLst>
              <a:ext uri="{FF2B5EF4-FFF2-40B4-BE49-F238E27FC236}">
                <a16:creationId xmlns:a16="http://schemas.microsoft.com/office/drawing/2014/main" id="{99AFCB4C-E748-ABAA-DDED-B296BD9CD2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279" y="2498949"/>
            <a:ext cx="1655999" cy="1655999"/>
          </a:xfrm>
          <a:prstGeom prst="rect">
            <a:avLst/>
          </a:prstGeom>
        </p:spPr>
      </p:pic>
      <p:pic>
        <p:nvPicPr>
          <p:cNvPr id="12" name="Picture 11">
            <a:extLst>
              <a:ext uri="{FF2B5EF4-FFF2-40B4-BE49-F238E27FC236}">
                <a16:creationId xmlns:a16="http://schemas.microsoft.com/office/drawing/2014/main" id="{4439DEC3-F88F-E088-23FC-AB7882B9CBD1}"/>
              </a:ext>
            </a:extLst>
          </p:cNvPr>
          <p:cNvPicPr>
            <a:picLocks noChangeAspect="1"/>
          </p:cNvPicPr>
          <p:nvPr/>
        </p:nvPicPr>
        <p:blipFill>
          <a:blip r:embed="rId6"/>
          <a:stretch>
            <a:fillRect/>
          </a:stretch>
        </p:blipFill>
        <p:spPr>
          <a:xfrm>
            <a:off x="5661279" y="2498949"/>
            <a:ext cx="1273845" cy="1655999"/>
          </a:xfrm>
          <a:prstGeom prst="rect">
            <a:avLst/>
          </a:prstGeom>
        </p:spPr>
      </p:pic>
      <p:pic>
        <p:nvPicPr>
          <p:cNvPr id="13" name="Picture 12">
            <a:extLst>
              <a:ext uri="{FF2B5EF4-FFF2-40B4-BE49-F238E27FC236}">
                <a16:creationId xmlns:a16="http://schemas.microsoft.com/office/drawing/2014/main" id="{C17FFD39-29AF-90D5-0793-9A97ADF317BA}"/>
              </a:ext>
            </a:extLst>
          </p:cNvPr>
          <p:cNvPicPr>
            <a:picLocks noChangeAspect="1"/>
          </p:cNvPicPr>
          <p:nvPr/>
        </p:nvPicPr>
        <p:blipFill>
          <a:blip r:embed="rId7"/>
          <a:stretch>
            <a:fillRect/>
          </a:stretch>
        </p:blipFill>
        <p:spPr>
          <a:xfrm>
            <a:off x="9850123" y="2498949"/>
            <a:ext cx="1273845" cy="1655999"/>
          </a:xfrm>
          <a:prstGeom prst="rect">
            <a:avLst/>
          </a:prstGeom>
        </p:spPr>
      </p:pic>
      <p:pic>
        <p:nvPicPr>
          <p:cNvPr id="14" name="Picture 13">
            <a:extLst>
              <a:ext uri="{FF2B5EF4-FFF2-40B4-BE49-F238E27FC236}">
                <a16:creationId xmlns:a16="http://schemas.microsoft.com/office/drawing/2014/main" id="{E8AE3C48-2817-683E-CFF9-ED37BEC647C1}"/>
              </a:ext>
            </a:extLst>
          </p:cNvPr>
          <p:cNvPicPr>
            <a:picLocks noChangeAspect="1"/>
          </p:cNvPicPr>
          <p:nvPr/>
        </p:nvPicPr>
        <p:blipFill>
          <a:blip r:embed="rId8">
            <a:extLst>
              <a:ext uri="{28A0092B-C50C-407E-A947-70E740481C1C}">
                <a14:useLocalDpi xmlns:a14="http://schemas.microsoft.com/office/drawing/2010/main" val="0"/>
              </a:ext>
            </a:extLst>
          </a:blip>
          <a:srcRect l="6959" r="8867"/>
          <a:stretch>
            <a:fillRect/>
          </a:stretch>
        </p:blipFill>
        <p:spPr>
          <a:xfrm>
            <a:off x="7761251" y="2498949"/>
            <a:ext cx="1393902" cy="1655999"/>
          </a:xfrm>
          <a:prstGeom prst="rect">
            <a:avLst/>
          </a:prstGeom>
        </p:spPr>
      </p:pic>
      <p:sp>
        <p:nvSpPr>
          <p:cNvPr id="15" name="Subtitle 4">
            <a:extLst>
              <a:ext uri="{FF2B5EF4-FFF2-40B4-BE49-F238E27FC236}">
                <a16:creationId xmlns:a16="http://schemas.microsoft.com/office/drawing/2014/main" id="{6A6D583E-99DE-1B28-7C23-725C2DF729CE}"/>
              </a:ext>
            </a:extLst>
          </p:cNvPr>
          <p:cNvSpPr txBox="1">
            <a:spLocks/>
          </p:cNvSpPr>
          <p:nvPr/>
        </p:nvSpPr>
        <p:spPr>
          <a:xfrm>
            <a:off x="7668303" y="4187569"/>
            <a:ext cx="1834491" cy="85879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000" kern="1200">
                <a:solidFill>
                  <a:schemeClr val="bg1"/>
                </a:solidFill>
                <a:latin typeface="Source Sans Pro" panose="020B0503030403020204" pitchFamily="34" charset="77"/>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500" b="1" dirty="0"/>
              <a:t>Lizzie Leigh</a:t>
            </a:r>
          </a:p>
          <a:p>
            <a:r>
              <a:rPr lang="en-GB" sz="1500" dirty="0"/>
              <a:t>Industry Engagement Manager</a:t>
            </a:r>
          </a:p>
        </p:txBody>
      </p:sp>
      <p:sp>
        <p:nvSpPr>
          <p:cNvPr id="16" name="Subtitle 4">
            <a:extLst>
              <a:ext uri="{FF2B5EF4-FFF2-40B4-BE49-F238E27FC236}">
                <a16:creationId xmlns:a16="http://schemas.microsoft.com/office/drawing/2014/main" id="{0F7E7F0F-886B-DCEF-EFF7-3024C3F8B83A}"/>
              </a:ext>
            </a:extLst>
          </p:cNvPr>
          <p:cNvSpPr txBox="1">
            <a:spLocks/>
          </p:cNvSpPr>
          <p:nvPr/>
        </p:nvSpPr>
        <p:spPr>
          <a:xfrm>
            <a:off x="9758682" y="4187568"/>
            <a:ext cx="1834491" cy="85879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4000" kern="1200">
                <a:solidFill>
                  <a:schemeClr val="bg1"/>
                </a:solidFill>
                <a:latin typeface="Source Sans Pro" panose="020B0503030403020204" pitchFamily="34" charset="77"/>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ource Sans Pro" panose="020B0503030403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500" b="1" dirty="0"/>
              <a:t>Hazel Harrop</a:t>
            </a:r>
          </a:p>
          <a:p>
            <a:r>
              <a:rPr lang="en-GB" sz="1500" dirty="0"/>
              <a:t>Support Officer</a:t>
            </a:r>
          </a:p>
        </p:txBody>
      </p:sp>
      <p:pic>
        <p:nvPicPr>
          <p:cNvPr id="18" name="Picture 17" descr="A person wearing glasses and a purple shirt&#10;&#10;AI-generated content may be incorrect.">
            <a:extLst>
              <a:ext uri="{FF2B5EF4-FFF2-40B4-BE49-F238E27FC236}">
                <a16:creationId xmlns:a16="http://schemas.microsoft.com/office/drawing/2014/main" id="{022EDD6A-63D1-969E-CD08-C2309D9F9A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76207" y="2498949"/>
            <a:ext cx="1103635" cy="1655999"/>
          </a:xfrm>
          <a:prstGeom prst="rect">
            <a:avLst/>
          </a:prstGeom>
        </p:spPr>
      </p:pic>
    </p:spTree>
    <p:extLst>
      <p:ext uri="{BB962C8B-B14F-4D97-AF65-F5344CB8AC3E}">
        <p14:creationId xmlns:p14="http://schemas.microsoft.com/office/powerpoint/2010/main" val="2424413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2066B-508A-A1F5-37B3-7E74E95E73C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1B14758-5DFE-8CDF-0EF1-5DF7A0C5CD41}"/>
              </a:ext>
            </a:extLst>
          </p:cNvPr>
          <p:cNvPicPr>
            <a:picLocks noChangeAspect="1"/>
          </p:cNvPicPr>
          <p:nvPr/>
        </p:nvPicPr>
        <p:blipFill>
          <a:blip r:embed="rId3"/>
          <a:stretch>
            <a:fillRect/>
          </a:stretch>
        </p:blipFill>
        <p:spPr>
          <a:xfrm>
            <a:off x="405538" y="1685253"/>
            <a:ext cx="9251182" cy="4025923"/>
          </a:xfrm>
          <a:prstGeom prst="rect">
            <a:avLst/>
          </a:prstGeom>
        </p:spPr>
      </p:pic>
      <p:sp>
        <p:nvSpPr>
          <p:cNvPr id="9" name="Title 1">
            <a:extLst>
              <a:ext uri="{FF2B5EF4-FFF2-40B4-BE49-F238E27FC236}">
                <a16:creationId xmlns:a16="http://schemas.microsoft.com/office/drawing/2014/main" id="{8BA4F5C4-F627-D3AE-5428-2808C3A962D1}"/>
              </a:ext>
            </a:extLst>
          </p:cNvPr>
          <p:cNvSpPr>
            <a:spLocks noGrp="1"/>
          </p:cNvSpPr>
          <p:nvPr>
            <p:ph type="title"/>
          </p:nvPr>
        </p:nvSpPr>
        <p:spPr>
          <a:xfrm>
            <a:off x="734025" y="359690"/>
            <a:ext cx="10389243" cy="1325563"/>
          </a:xfrm>
        </p:spPr>
        <p:txBody>
          <a:bodyPr>
            <a:normAutofit/>
          </a:bodyPr>
          <a:lstStyle/>
          <a:p>
            <a:r>
              <a:rPr lang="en-GB" sz="3600" dirty="0"/>
              <a:t>East of Scotland Biosciences partnership</a:t>
            </a:r>
          </a:p>
        </p:txBody>
      </p:sp>
    </p:spTree>
    <p:extLst>
      <p:ext uri="{BB962C8B-B14F-4D97-AF65-F5344CB8AC3E}">
        <p14:creationId xmlns:p14="http://schemas.microsoft.com/office/powerpoint/2010/main" val="2778604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B6DFE-E14E-15C4-D217-61E40B4D1FA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B77811E-B1FC-E487-66C9-6088F5E6860B}"/>
              </a:ext>
            </a:extLst>
          </p:cNvPr>
          <p:cNvSpPr>
            <a:spLocks noGrp="1"/>
          </p:cNvSpPr>
          <p:nvPr>
            <p:ph type="title"/>
          </p:nvPr>
        </p:nvSpPr>
        <p:spPr>
          <a:xfrm>
            <a:off x="734025" y="359690"/>
            <a:ext cx="10389243" cy="1325563"/>
          </a:xfrm>
        </p:spPr>
        <p:txBody>
          <a:bodyPr>
            <a:normAutofit/>
          </a:bodyPr>
          <a:lstStyle/>
          <a:p>
            <a:r>
              <a:rPr lang="en-GB" sz="3600" dirty="0"/>
              <a:t>East of Scotland Biosciences partnership</a:t>
            </a:r>
          </a:p>
        </p:txBody>
      </p:sp>
      <p:pic>
        <p:nvPicPr>
          <p:cNvPr id="3" name="Picture 2" descr="A diagram of a company&#10;&#10;AI-generated content may be incorrect.">
            <a:extLst>
              <a:ext uri="{FF2B5EF4-FFF2-40B4-BE49-F238E27FC236}">
                <a16:creationId xmlns:a16="http://schemas.microsoft.com/office/drawing/2014/main" id="{1EDA9DDF-96B5-9982-20C7-910612925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837" y="1584576"/>
            <a:ext cx="8987909" cy="4272214"/>
          </a:xfrm>
          <a:prstGeom prst="rect">
            <a:avLst/>
          </a:prstGeom>
        </p:spPr>
      </p:pic>
      <p:sp>
        <p:nvSpPr>
          <p:cNvPr id="4" name="Rectangle 3">
            <a:extLst>
              <a:ext uri="{FF2B5EF4-FFF2-40B4-BE49-F238E27FC236}">
                <a16:creationId xmlns:a16="http://schemas.microsoft.com/office/drawing/2014/main" id="{60346E57-6D68-F76C-4B73-D7AF9D34CCA3}"/>
              </a:ext>
            </a:extLst>
          </p:cNvPr>
          <p:cNvSpPr/>
          <p:nvPr/>
        </p:nvSpPr>
        <p:spPr>
          <a:xfrm>
            <a:off x="9057356" y="1326438"/>
            <a:ext cx="740780" cy="71763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B4518D7C-568D-2D5D-08AB-6E00BA60CBB8}"/>
              </a:ext>
            </a:extLst>
          </p:cNvPr>
          <p:cNvSpPr/>
          <p:nvPr/>
        </p:nvSpPr>
        <p:spPr>
          <a:xfrm>
            <a:off x="8136083" y="5185064"/>
            <a:ext cx="921274" cy="346498"/>
          </a:xfrm>
          <a:prstGeom prst="rect">
            <a:avLst/>
          </a:prstGeom>
          <a:solidFill>
            <a:srgbClr val="F1F4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700" b="1" dirty="0">
                <a:solidFill>
                  <a:srgbClr val="4D707E"/>
                </a:solidFill>
              </a:rPr>
              <a:t>David Smith</a:t>
            </a:r>
          </a:p>
          <a:p>
            <a:r>
              <a:rPr lang="en-GB" sz="700" dirty="0">
                <a:solidFill>
                  <a:srgbClr val="4D707E"/>
                </a:solidFill>
              </a:rPr>
              <a:t>Co-Chair</a:t>
            </a:r>
          </a:p>
        </p:txBody>
      </p:sp>
      <p:sp>
        <p:nvSpPr>
          <p:cNvPr id="12" name="Rectangle 11">
            <a:extLst>
              <a:ext uri="{FF2B5EF4-FFF2-40B4-BE49-F238E27FC236}">
                <a16:creationId xmlns:a16="http://schemas.microsoft.com/office/drawing/2014/main" id="{83E1E86F-C867-9E2A-2EB6-7B178930664F}"/>
              </a:ext>
            </a:extLst>
          </p:cNvPr>
          <p:cNvSpPr/>
          <p:nvPr/>
        </p:nvSpPr>
        <p:spPr>
          <a:xfrm>
            <a:off x="2811214" y="5682883"/>
            <a:ext cx="2017726" cy="196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close-up of a logo&#10;&#10;AI-generated content may be incorrect.">
            <a:extLst>
              <a:ext uri="{FF2B5EF4-FFF2-40B4-BE49-F238E27FC236}">
                <a16:creationId xmlns:a16="http://schemas.microsoft.com/office/drawing/2014/main" id="{BF5F5419-9342-0EA1-5DB2-D2AD137849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1213" y="5694060"/>
            <a:ext cx="2061486" cy="832091"/>
          </a:xfrm>
          <a:prstGeom prst="rect">
            <a:avLst/>
          </a:prstGeom>
        </p:spPr>
      </p:pic>
      <p:sp>
        <p:nvSpPr>
          <p:cNvPr id="7" name="Rectangle 6">
            <a:extLst>
              <a:ext uri="{FF2B5EF4-FFF2-40B4-BE49-F238E27FC236}">
                <a16:creationId xmlns:a16="http://schemas.microsoft.com/office/drawing/2014/main" id="{EE05C4F8-D447-345E-F0EA-D90249D5DB59}"/>
              </a:ext>
            </a:extLst>
          </p:cNvPr>
          <p:cNvSpPr/>
          <p:nvPr/>
        </p:nvSpPr>
        <p:spPr>
          <a:xfrm>
            <a:off x="3584754" y="5895812"/>
            <a:ext cx="1040145" cy="346498"/>
          </a:xfrm>
          <a:prstGeom prst="rect">
            <a:avLst/>
          </a:prstGeom>
          <a:solidFill>
            <a:srgbClr val="F1F4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700" b="1" dirty="0">
                <a:solidFill>
                  <a:srgbClr val="4D707E"/>
                </a:solidFill>
              </a:rPr>
              <a:t>Lizzie Leigh</a:t>
            </a:r>
          </a:p>
          <a:p>
            <a:r>
              <a:rPr lang="en-GB" sz="700" dirty="0">
                <a:solidFill>
                  <a:srgbClr val="4D707E"/>
                </a:solidFill>
              </a:rPr>
              <a:t>Industry Engagement </a:t>
            </a:r>
          </a:p>
          <a:p>
            <a:r>
              <a:rPr lang="en-GB" sz="700" dirty="0">
                <a:solidFill>
                  <a:srgbClr val="4D707E"/>
                </a:solidFill>
              </a:rPr>
              <a:t>Manager</a:t>
            </a:r>
          </a:p>
        </p:txBody>
      </p:sp>
      <p:pic>
        <p:nvPicPr>
          <p:cNvPr id="16" name="Picture 15">
            <a:extLst>
              <a:ext uri="{FF2B5EF4-FFF2-40B4-BE49-F238E27FC236}">
                <a16:creationId xmlns:a16="http://schemas.microsoft.com/office/drawing/2014/main" id="{3C36C40B-C750-203E-1078-AEE376E822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8184" y="5229460"/>
            <a:ext cx="155868" cy="823873"/>
          </a:xfrm>
          <a:prstGeom prst="rect">
            <a:avLst/>
          </a:prstGeom>
        </p:spPr>
      </p:pic>
      <p:pic>
        <p:nvPicPr>
          <p:cNvPr id="17" name="Picture 16">
            <a:extLst>
              <a:ext uri="{FF2B5EF4-FFF2-40B4-BE49-F238E27FC236}">
                <a16:creationId xmlns:a16="http://schemas.microsoft.com/office/drawing/2014/main" id="{93982F94-1987-7034-95EF-738E05D044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5074" y="5230720"/>
            <a:ext cx="155868" cy="823873"/>
          </a:xfrm>
          <a:prstGeom prst="rect">
            <a:avLst/>
          </a:prstGeom>
        </p:spPr>
      </p:pic>
    </p:spTree>
    <p:extLst>
      <p:ext uri="{BB962C8B-B14F-4D97-AF65-F5344CB8AC3E}">
        <p14:creationId xmlns:p14="http://schemas.microsoft.com/office/powerpoint/2010/main" val="568250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34975-5B19-92C7-984B-98B5BFC89D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43E99-BC93-7EB6-F412-0693F131EFDC}"/>
              </a:ext>
            </a:extLst>
          </p:cNvPr>
          <p:cNvSpPr>
            <a:spLocks noGrp="1"/>
          </p:cNvSpPr>
          <p:nvPr>
            <p:ph type="title"/>
          </p:nvPr>
        </p:nvSpPr>
        <p:spPr/>
        <p:txBody>
          <a:bodyPr/>
          <a:lstStyle/>
          <a:p>
            <a:r>
              <a:rPr lang="en-GB" dirty="0"/>
              <a:t>EastBio funding is limited</a:t>
            </a:r>
          </a:p>
        </p:txBody>
      </p:sp>
      <p:sp>
        <p:nvSpPr>
          <p:cNvPr id="3" name="Content Placeholder 2">
            <a:extLst>
              <a:ext uri="{FF2B5EF4-FFF2-40B4-BE49-F238E27FC236}">
                <a16:creationId xmlns:a16="http://schemas.microsoft.com/office/drawing/2014/main" id="{6E184B8D-3C9B-73C4-C7AF-EFC36545E63B}"/>
              </a:ext>
            </a:extLst>
          </p:cNvPr>
          <p:cNvSpPr>
            <a:spLocks noGrp="1"/>
          </p:cNvSpPr>
          <p:nvPr>
            <p:ph idx="1"/>
          </p:nvPr>
        </p:nvSpPr>
        <p:spPr>
          <a:xfrm>
            <a:off x="838200" y="1541418"/>
            <a:ext cx="8976360" cy="4664821"/>
          </a:xfrm>
        </p:spPr>
        <p:txBody>
          <a:bodyPr>
            <a:normAutofit/>
          </a:bodyPr>
          <a:lstStyle/>
          <a:p>
            <a:pPr marL="285750" indent="-285750">
              <a:spcAft>
                <a:spcPts val="1800"/>
              </a:spcAft>
            </a:pPr>
            <a:r>
              <a:rPr lang="en-GB" sz="2000" dirty="0">
                <a:solidFill>
                  <a:srgbClr val="002060"/>
                </a:solidFill>
              </a:rPr>
              <a:t>A new iteration of funding: move from Doctoral Training Partnerships (DTPs) to Doctoral Landscape Awards (DLAs) and Doctoral Focal Awards (DFAs)</a:t>
            </a:r>
          </a:p>
          <a:p>
            <a:pPr marL="285750" indent="-285750">
              <a:spcAft>
                <a:spcPts val="1800"/>
              </a:spcAft>
            </a:pPr>
            <a:r>
              <a:rPr lang="en-GB" sz="2000" dirty="0">
                <a:solidFill>
                  <a:srgbClr val="002060"/>
                </a:solidFill>
              </a:rPr>
              <a:t>We have restricted supervisor eligibility criteria for the upcoming round(s)</a:t>
            </a:r>
          </a:p>
          <a:p>
            <a:pPr marL="285750" indent="-285750">
              <a:spcAft>
                <a:spcPts val="1800"/>
              </a:spcAft>
            </a:pPr>
            <a:endParaRPr lang="en-GB" sz="2000" dirty="0">
              <a:solidFill>
                <a:srgbClr val="002060"/>
              </a:solidFill>
            </a:endParaRPr>
          </a:p>
        </p:txBody>
      </p:sp>
      <p:pic>
        <p:nvPicPr>
          <p:cNvPr id="5" name="Picture 4">
            <a:extLst>
              <a:ext uri="{FF2B5EF4-FFF2-40B4-BE49-F238E27FC236}">
                <a16:creationId xmlns:a16="http://schemas.microsoft.com/office/drawing/2014/main" id="{48D4ED80-89D5-6DAF-647B-444DF3E95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21" y="3045791"/>
            <a:ext cx="7772400" cy="3590510"/>
          </a:xfrm>
          <a:prstGeom prst="rect">
            <a:avLst/>
          </a:prstGeom>
        </p:spPr>
      </p:pic>
      <p:sp>
        <p:nvSpPr>
          <p:cNvPr id="7" name="Oval 6">
            <a:extLst>
              <a:ext uri="{FF2B5EF4-FFF2-40B4-BE49-F238E27FC236}">
                <a16:creationId xmlns:a16="http://schemas.microsoft.com/office/drawing/2014/main" id="{B71E0BE7-24A0-C743-ACCE-1B1B6712B6EF}"/>
              </a:ext>
            </a:extLst>
          </p:cNvPr>
          <p:cNvSpPr/>
          <p:nvPr/>
        </p:nvSpPr>
        <p:spPr>
          <a:xfrm>
            <a:off x="7327522" y="3652362"/>
            <a:ext cx="1442278" cy="3127513"/>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4709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3AEF5-9C04-4668-D527-7AFB89764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FB9DF-AC2E-F11B-948E-ABE168A21044}"/>
              </a:ext>
            </a:extLst>
          </p:cNvPr>
          <p:cNvSpPr>
            <a:spLocks noGrp="1"/>
          </p:cNvSpPr>
          <p:nvPr>
            <p:ph type="title"/>
          </p:nvPr>
        </p:nvSpPr>
        <p:spPr/>
        <p:txBody>
          <a:bodyPr/>
          <a:lstStyle/>
          <a:p>
            <a:r>
              <a:rPr lang="en-GB" dirty="0"/>
              <a:t>Recruitment timeline</a:t>
            </a:r>
          </a:p>
        </p:txBody>
      </p:sp>
      <p:pic>
        <p:nvPicPr>
          <p:cNvPr id="7" name="Picture 6">
            <a:extLst>
              <a:ext uri="{FF2B5EF4-FFF2-40B4-BE49-F238E27FC236}">
                <a16:creationId xmlns:a16="http://schemas.microsoft.com/office/drawing/2014/main" id="{6289313F-B319-2AA5-D549-85DAEAD6C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157" y="1855304"/>
            <a:ext cx="7772400" cy="4531245"/>
          </a:xfrm>
          <a:prstGeom prst="rect">
            <a:avLst/>
          </a:prstGeom>
        </p:spPr>
      </p:pic>
      <p:sp>
        <p:nvSpPr>
          <p:cNvPr id="3" name="TextBox 2">
            <a:extLst>
              <a:ext uri="{FF2B5EF4-FFF2-40B4-BE49-F238E27FC236}">
                <a16:creationId xmlns:a16="http://schemas.microsoft.com/office/drawing/2014/main" id="{67723284-8766-756B-5A0E-9AEC9B4C4740}"/>
              </a:ext>
            </a:extLst>
          </p:cNvPr>
          <p:cNvSpPr txBox="1"/>
          <p:nvPr/>
        </p:nvSpPr>
        <p:spPr>
          <a:xfrm>
            <a:off x="1070423" y="3471532"/>
            <a:ext cx="7601761" cy="261610"/>
          </a:xfrm>
          <a:prstGeom prst="rect">
            <a:avLst/>
          </a:prstGeom>
          <a:noFill/>
        </p:spPr>
        <p:txBody>
          <a:bodyPr wrap="none" rtlCol="0">
            <a:spAutoFit/>
          </a:bodyPr>
          <a:lstStyle/>
          <a:p>
            <a:r>
              <a:rPr lang="en-US" sz="1100" dirty="0"/>
              <a:t>Applications forwarded to PIs						    30 November</a:t>
            </a:r>
          </a:p>
        </p:txBody>
      </p:sp>
    </p:spTree>
    <p:extLst>
      <p:ext uri="{BB962C8B-B14F-4D97-AF65-F5344CB8AC3E}">
        <p14:creationId xmlns:p14="http://schemas.microsoft.com/office/powerpoint/2010/main" val="3815859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FDF69-6955-92BE-B043-07E2640D6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B52D1-E57A-E6BD-88B8-067A46A56649}"/>
              </a:ext>
            </a:extLst>
          </p:cNvPr>
          <p:cNvSpPr>
            <a:spLocks noGrp="1"/>
          </p:cNvSpPr>
          <p:nvPr>
            <p:ph type="title"/>
          </p:nvPr>
        </p:nvSpPr>
        <p:spPr/>
        <p:txBody>
          <a:bodyPr/>
          <a:lstStyle/>
          <a:p>
            <a:r>
              <a:rPr lang="en-GB" dirty="0"/>
              <a:t>Nominations form</a:t>
            </a:r>
          </a:p>
        </p:txBody>
      </p:sp>
      <p:sp>
        <p:nvSpPr>
          <p:cNvPr id="3" name="Content Placeholder 2">
            <a:extLst>
              <a:ext uri="{FF2B5EF4-FFF2-40B4-BE49-F238E27FC236}">
                <a16:creationId xmlns:a16="http://schemas.microsoft.com/office/drawing/2014/main" id="{42AAF7B7-A287-EBE4-4690-F7C52C817F3A}"/>
              </a:ext>
            </a:extLst>
          </p:cNvPr>
          <p:cNvSpPr>
            <a:spLocks noGrp="1"/>
          </p:cNvSpPr>
          <p:nvPr>
            <p:ph idx="1"/>
          </p:nvPr>
        </p:nvSpPr>
        <p:spPr>
          <a:xfrm>
            <a:off x="838200" y="1408936"/>
            <a:ext cx="8976360" cy="4664821"/>
          </a:xfrm>
        </p:spPr>
        <p:txBody>
          <a:bodyPr>
            <a:normAutofit/>
          </a:bodyPr>
          <a:lstStyle/>
          <a:p>
            <a:pPr marL="285750" indent="-285750">
              <a:spcAft>
                <a:spcPts val="1800"/>
              </a:spcAft>
            </a:pPr>
            <a:r>
              <a:rPr lang="en-GB" sz="2400" dirty="0">
                <a:solidFill>
                  <a:srgbClr val="002060"/>
                </a:solidFill>
              </a:rPr>
              <a:t>Nomination form will be on website and in email</a:t>
            </a:r>
          </a:p>
          <a:p>
            <a:pPr marL="0" indent="0">
              <a:spcAft>
                <a:spcPts val="1800"/>
              </a:spcAft>
              <a:buNone/>
            </a:pPr>
            <a:endParaRPr lang="en-GB" sz="2400" dirty="0"/>
          </a:p>
        </p:txBody>
      </p:sp>
      <p:pic>
        <p:nvPicPr>
          <p:cNvPr id="5" name="Picture 4" descr="A white text on a blue background&#10;&#10;AI-generated content may be incorrect.">
            <a:extLst>
              <a:ext uri="{FF2B5EF4-FFF2-40B4-BE49-F238E27FC236}">
                <a16:creationId xmlns:a16="http://schemas.microsoft.com/office/drawing/2014/main" id="{FE8A97B7-4462-54E8-A68E-9329E89FD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0845" y="1983239"/>
            <a:ext cx="5836660" cy="4509636"/>
          </a:xfrm>
          <a:prstGeom prst="rect">
            <a:avLst/>
          </a:prstGeom>
        </p:spPr>
      </p:pic>
    </p:spTree>
    <p:extLst>
      <p:ext uri="{BB962C8B-B14F-4D97-AF65-F5344CB8AC3E}">
        <p14:creationId xmlns:p14="http://schemas.microsoft.com/office/powerpoint/2010/main" val="1856562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A0BFA-872D-DE93-074E-CDA2341AA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DE7EB1-2765-F788-C9B4-33581B3A627A}"/>
              </a:ext>
            </a:extLst>
          </p:cNvPr>
          <p:cNvSpPr>
            <a:spLocks noGrp="1"/>
          </p:cNvSpPr>
          <p:nvPr>
            <p:ph type="title"/>
          </p:nvPr>
        </p:nvSpPr>
        <p:spPr/>
        <p:txBody>
          <a:bodyPr/>
          <a:lstStyle/>
          <a:p>
            <a:r>
              <a:rPr lang="en-GB" dirty="0"/>
              <a:t>Shortlisting procedure</a:t>
            </a:r>
          </a:p>
        </p:txBody>
      </p:sp>
      <p:sp>
        <p:nvSpPr>
          <p:cNvPr id="11" name="Content Placeholder 2">
            <a:extLst>
              <a:ext uri="{FF2B5EF4-FFF2-40B4-BE49-F238E27FC236}">
                <a16:creationId xmlns:a16="http://schemas.microsoft.com/office/drawing/2014/main" id="{B950BD97-5C6D-6002-E365-D61AFDB0846F}"/>
              </a:ext>
            </a:extLst>
          </p:cNvPr>
          <p:cNvSpPr txBox="1">
            <a:spLocks/>
          </p:cNvSpPr>
          <p:nvPr/>
        </p:nvSpPr>
        <p:spPr>
          <a:xfrm>
            <a:off x="838200" y="1513108"/>
            <a:ext cx="8976360" cy="4664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800"/>
              </a:spcAft>
            </a:pPr>
            <a:r>
              <a:rPr lang="en-GB" sz="1700" dirty="0">
                <a:solidFill>
                  <a:srgbClr val="002060"/>
                </a:solidFill>
              </a:rPr>
              <a:t>Panel for shortlisting will be led by Attila Molnar; consists of 5-6 PIs from SBS and Chemistry</a:t>
            </a:r>
          </a:p>
          <a:p>
            <a:pPr marL="285750" indent="-285750">
              <a:spcAft>
                <a:spcPts val="1800"/>
              </a:spcAft>
            </a:pPr>
            <a:r>
              <a:rPr lang="en-GB" sz="1700" dirty="0">
                <a:solidFill>
                  <a:srgbClr val="002060"/>
                </a:solidFill>
              </a:rPr>
              <a:t>The purpose of the shortlisting is to assess nominated candidates based on their application materials and the nomination form.</a:t>
            </a:r>
            <a:endParaRPr lang="en-GB" sz="1700" dirty="0"/>
          </a:p>
        </p:txBody>
      </p:sp>
    </p:spTree>
    <p:extLst>
      <p:ext uri="{BB962C8B-B14F-4D97-AF65-F5344CB8AC3E}">
        <p14:creationId xmlns:p14="http://schemas.microsoft.com/office/powerpoint/2010/main" val="3053302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B8E84-C3FD-1C1D-9C86-E0BB7ECCC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49FFA-DF30-44EB-1E1A-491858EC9EDF}"/>
              </a:ext>
            </a:extLst>
          </p:cNvPr>
          <p:cNvSpPr>
            <a:spLocks noGrp="1"/>
          </p:cNvSpPr>
          <p:nvPr>
            <p:ph type="title"/>
          </p:nvPr>
        </p:nvSpPr>
        <p:spPr/>
        <p:txBody>
          <a:bodyPr/>
          <a:lstStyle/>
          <a:p>
            <a:r>
              <a:rPr lang="en-GB" dirty="0"/>
              <a:t>Shortlisting procedure</a:t>
            </a:r>
          </a:p>
        </p:txBody>
      </p:sp>
      <p:sp>
        <p:nvSpPr>
          <p:cNvPr id="11" name="Content Placeholder 2">
            <a:extLst>
              <a:ext uri="{FF2B5EF4-FFF2-40B4-BE49-F238E27FC236}">
                <a16:creationId xmlns:a16="http://schemas.microsoft.com/office/drawing/2014/main" id="{FB09B707-6F99-45C2-6981-84BCAAD7EBD0}"/>
              </a:ext>
            </a:extLst>
          </p:cNvPr>
          <p:cNvSpPr txBox="1">
            <a:spLocks/>
          </p:cNvSpPr>
          <p:nvPr/>
        </p:nvSpPr>
        <p:spPr>
          <a:xfrm>
            <a:off x="838200" y="1513108"/>
            <a:ext cx="8976360" cy="46648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800"/>
              </a:spcAft>
            </a:pPr>
            <a:r>
              <a:rPr lang="en-GB" sz="1700" dirty="0">
                <a:solidFill>
                  <a:srgbClr val="002060"/>
                </a:solidFill>
              </a:rPr>
              <a:t>Panel for shortlisting will be led by Attila Molnar; consists of 5-6 PIs from SBS and Chemistry</a:t>
            </a:r>
          </a:p>
          <a:p>
            <a:pPr marL="285750" indent="-285750">
              <a:spcAft>
                <a:spcPts val="1800"/>
              </a:spcAft>
            </a:pPr>
            <a:r>
              <a:rPr lang="en-GB" sz="1700" dirty="0">
                <a:solidFill>
                  <a:srgbClr val="002060"/>
                </a:solidFill>
              </a:rPr>
              <a:t>The purpose of the shortlisting is to assess nominated candidates based on their application materials and the </a:t>
            </a:r>
            <a:r>
              <a:rPr lang="en-GB" sz="1700" b="1" dirty="0">
                <a:solidFill>
                  <a:srgbClr val="002060"/>
                </a:solidFill>
              </a:rPr>
              <a:t>nomination form.</a:t>
            </a:r>
            <a:endParaRPr lang="en-GB" sz="1700" dirty="0"/>
          </a:p>
        </p:txBody>
      </p:sp>
      <p:pic>
        <p:nvPicPr>
          <p:cNvPr id="3" name="Picture 2" descr="A table with text on it&#10;&#10;AI-generated content may be incorrect.">
            <a:extLst>
              <a:ext uri="{FF2B5EF4-FFF2-40B4-BE49-F238E27FC236}">
                <a16:creationId xmlns:a16="http://schemas.microsoft.com/office/drawing/2014/main" id="{9AD2D88F-84AE-7A80-DAF3-A9C0A750D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5059" y="3429000"/>
            <a:ext cx="5981700" cy="2971800"/>
          </a:xfrm>
          <a:prstGeom prst="rect">
            <a:avLst/>
          </a:prstGeom>
        </p:spPr>
      </p:pic>
    </p:spTree>
    <p:extLst>
      <p:ext uri="{BB962C8B-B14F-4D97-AF65-F5344CB8AC3E}">
        <p14:creationId xmlns:p14="http://schemas.microsoft.com/office/powerpoint/2010/main" val="2235195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43E7-F383-ACAA-A577-454E82BC7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84E18-EDDB-0825-3DCB-CF6CFFEEA2A2}"/>
              </a:ext>
            </a:extLst>
          </p:cNvPr>
          <p:cNvSpPr>
            <a:spLocks noGrp="1"/>
          </p:cNvSpPr>
          <p:nvPr>
            <p:ph type="title"/>
          </p:nvPr>
        </p:nvSpPr>
        <p:spPr/>
        <p:txBody>
          <a:bodyPr/>
          <a:lstStyle/>
          <a:p>
            <a:r>
              <a:rPr lang="en-GB" dirty="0"/>
              <a:t>Shortlisting procedure</a:t>
            </a:r>
          </a:p>
        </p:txBody>
      </p:sp>
      <p:sp>
        <p:nvSpPr>
          <p:cNvPr id="3" name="Content Placeholder 2">
            <a:extLst>
              <a:ext uri="{FF2B5EF4-FFF2-40B4-BE49-F238E27FC236}">
                <a16:creationId xmlns:a16="http://schemas.microsoft.com/office/drawing/2014/main" id="{9F8845F9-5685-06F5-381E-E55C308E085B}"/>
              </a:ext>
            </a:extLst>
          </p:cNvPr>
          <p:cNvSpPr>
            <a:spLocks noGrp="1"/>
          </p:cNvSpPr>
          <p:nvPr>
            <p:ph idx="1"/>
          </p:nvPr>
        </p:nvSpPr>
        <p:spPr>
          <a:xfrm>
            <a:off x="838199" y="1825625"/>
            <a:ext cx="9116961" cy="4664821"/>
          </a:xfrm>
        </p:spPr>
        <p:txBody>
          <a:bodyPr>
            <a:normAutofit/>
          </a:bodyPr>
          <a:lstStyle/>
          <a:p>
            <a:pPr marL="285750" indent="-285750">
              <a:spcAft>
                <a:spcPts val="1800"/>
              </a:spcAft>
            </a:pPr>
            <a:r>
              <a:rPr lang="en-GB" sz="2000" dirty="0">
                <a:solidFill>
                  <a:srgbClr val="002060"/>
                </a:solidFill>
              </a:rPr>
              <a:t>~2 candidates per place will be interviewed (This round, SBS will recruit 8, chemistry 2 places). Any home BAME nominee not on the shortlist will be added.</a:t>
            </a:r>
          </a:p>
          <a:p>
            <a:pPr marL="285750" indent="-285750">
              <a:spcAft>
                <a:spcPts val="1800"/>
              </a:spcAft>
            </a:pPr>
            <a:r>
              <a:rPr lang="en-GB" sz="2000" dirty="0">
                <a:solidFill>
                  <a:srgbClr val="002060"/>
                </a:solidFill>
              </a:rPr>
              <a:t>We use the average score from shortlisting panels to rank the candidates.</a:t>
            </a:r>
          </a:p>
          <a:p>
            <a:pPr marL="285750" indent="-285750">
              <a:spcAft>
                <a:spcPts val="1800"/>
              </a:spcAft>
            </a:pPr>
            <a:r>
              <a:rPr lang="en-GB" sz="2000" dirty="0">
                <a:solidFill>
                  <a:srgbClr val="002060"/>
                </a:solidFill>
              </a:rPr>
              <a:t>Interview list then drafted by local leads based on this ranking, but has to reflect: </a:t>
            </a:r>
            <a:br>
              <a:rPr lang="en-GB" sz="2000" dirty="0">
                <a:solidFill>
                  <a:srgbClr val="002060"/>
                </a:solidFill>
              </a:rPr>
            </a:br>
            <a:r>
              <a:rPr lang="en-GB" sz="2000" dirty="0">
                <a:solidFill>
                  <a:srgbClr val="002060"/>
                </a:solidFill>
              </a:rPr>
              <a:t>	Ratio between participating departments</a:t>
            </a:r>
            <a:br>
              <a:rPr lang="en-GB" sz="2000" dirty="0">
                <a:solidFill>
                  <a:srgbClr val="002060"/>
                </a:solidFill>
              </a:rPr>
            </a:br>
            <a:r>
              <a:rPr lang="en-GB" sz="2000" dirty="0">
                <a:solidFill>
                  <a:srgbClr val="002060"/>
                </a:solidFill>
              </a:rPr>
              <a:t>	25% CASE studentships (minimum)</a:t>
            </a:r>
            <a:br>
              <a:rPr lang="en-GB" sz="2000" dirty="0">
                <a:solidFill>
                  <a:srgbClr val="002060"/>
                </a:solidFill>
              </a:rPr>
            </a:br>
            <a:r>
              <a:rPr lang="en-GB" sz="2000" dirty="0">
                <a:solidFill>
                  <a:srgbClr val="002060"/>
                </a:solidFill>
              </a:rPr>
              <a:t>	30% Overseas candidates (maximum)</a:t>
            </a:r>
            <a:br>
              <a:rPr lang="en-GB" sz="2000" dirty="0">
                <a:solidFill>
                  <a:srgbClr val="002060"/>
                </a:solidFill>
              </a:rPr>
            </a:br>
            <a:r>
              <a:rPr lang="en-GB" sz="2000" dirty="0">
                <a:solidFill>
                  <a:srgbClr val="002060"/>
                </a:solidFill>
              </a:rPr>
              <a:t>	EDI data to for equally suitable candidates (only available to lead)</a:t>
            </a:r>
          </a:p>
          <a:p>
            <a:pPr marL="285750" indent="-285750">
              <a:spcAft>
                <a:spcPts val="1800"/>
              </a:spcAft>
            </a:pPr>
            <a:endParaRPr lang="en-GB" sz="2000" dirty="0"/>
          </a:p>
        </p:txBody>
      </p:sp>
    </p:spTree>
    <p:extLst>
      <p:ext uri="{BB962C8B-B14F-4D97-AF65-F5344CB8AC3E}">
        <p14:creationId xmlns:p14="http://schemas.microsoft.com/office/powerpoint/2010/main" val="2604477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CF49B-463B-159F-1DA6-C6B700E62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58A56-FD14-1B36-A648-2D341166F64F}"/>
              </a:ext>
            </a:extLst>
          </p:cNvPr>
          <p:cNvSpPr>
            <a:spLocks noGrp="1"/>
          </p:cNvSpPr>
          <p:nvPr>
            <p:ph type="title"/>
          </p:nvPr>
        </p:nvSpPr>
        <p:spPr/>
        <p:txBody>
          <a:bodyPr/>
          <a:lstStyle/>
          <a:p>
            <a:r>
              <a:rPr lang="en-GB" dirty="0"/>
              <a:t>Interview panels</a:t>
            </a:r>
          </a:p>
        </p:txBody>
      </p:sp>
      <p:sp>
        <p:nvSpPr>
          <p:cNvPr id="3" name="Content Placeholder 2">
            <a:extLst>
              <a:ext uri="{FF2B5EF4-FFF2-40B4-BE49-F238E27FC236}">
                <a16:creationId xmlns:a16="http://schemas.microsoft.com/office/drawing/2014/main" id="{75C393F5-3E4B-8748-9D82-96800CB6AA5F}"/>
              </a:ext>
            </a:extLst>
          </p:cNvPr>
          <p:cNvSpPr>
            <a:spLocks noGrp="1"/>
          </p:cNvSpPr>
          <p:nvPr>
            <p:ph idx="1"/>
          </p:nvPr>
        </p:nvSpPr>
        <p:spPr>
          <a:xfrm>
            <a:off x="838200" y="1825625"/>
            <a:ext cx="8976360" cy="4664821"/>
          </a:xfrm>
        </p:spPr>
        <p:txBody>
          <a:bodyPr>
            <a:normAutofit/>
          </a:bodyPr>
          <a:lstStyle/>
          <a:p>
            <a:pPr marL="285750" indent="-285750">
              <a:spcAft>
                <a:spcPts val="1800"/>
              </a:spcAft>
            </a:pPr>
            <a:r>
              <a:rPr lang="en-GB" sz="2400" dirty="0">
                <a:solidFill>
                  <a:srgbClr val="002060"/>
                </a:solidFill>
              </a:rPr>
              <a:t>Interview panels consist of 4 PIs from across the partnership</a:t>
            </a:r>
          </a:p>
          <a:p>
            <a:pPr marL="285750" indent="-285750">
              <a:spcAft>
                <a:spcPts val="1800"/>
              </a:spcAft>
            </a:pPr>
            <a:r>
              <a:rPr lang="en-GB" sz="2400" dirty="0">
                <a:solidFill>
                  <a:srgbClr val="002060"/>
                </a:solidFill>
              </a:rPr>
              <a:t>This year, panels will be chaired by: </a:t>
            </a:r>
            <a:br>
              <a:rPr lang="en-GB" sz="2400" dirty="0">
                <a:solidFill>
                  <a:srgbClr val="002060"/>
                </a:solidFill>
              </a:rPr>
            </a:br>
            <a:r>
              <a:rPr lang="en-GB" sz="2400" dirty="0">
                <a:solidFill>
                  <a:srgbClr val="002060"/>
                </a:solidFill>
              </a:rPr>
              <a:t>	Attila Molnar (</a:t>
            </a:r>
            <a:r>
              <a:rPr lang="en-GB" sz="2400" dirty="0" err="1">
                <a:solidFill>
                  <a:srgbClr val="002060"/>
                </a:solidFill>
              </a:rPr>
              <a:t>UoE</a:t>
            </a:r>
            <a:r>
              <a:rPr lang="en-GB" sz="2400" dirty="0">
                <a:solidFill>
                  <a:srgbClr val="002060"/>
                </a:solidFill>
              </a:rPr>
              <a:t> CSE)</a:t>
            </a:r>
            <a:br>
              <a:rPr lang="en-GB" sz="2400" dirty="0">
                <a:solidFill>
                  <a:srgbClr val="002060"/>
                </a:solidFill>
              </a:rPr>
            </a:br>
            <a:r>
              <a:rPr lang="en-GB" sz="2400" dirty="0">
                <a:solidFill>
                  <a:srgbClr val="002060"/>
                </a:solidFill>
              </a:rPr>
              <a:t>	Thomas Otto (St Andrews)</a:t>
            </a:r>
            <a:br>
              <a:rPr lang="en-GB" sz="2400" dirty="0">
                <a:solidFill>
                  <a:srgbClr val="002060"/>
                </a:solidFill>
              </a:rPr>
            </a:br>
            <a:r>
              <a:rPr lang="en-GB" sz="2400" dirty="0">
                <a:solidFill>
                  <a:srgbClr val="002060"/>
                </a:solidFill>
              </a:rPr>
              <a:t>	Samantha Miller (Aberdeen)</a:t>
            </a:r>
          </a:p>
          <a:p>
            <a:pPr marL="285750" indent="-285750">
              <a:spcAft>
                <a:spcPts val="1800"/>
              </a:spcAft>
            </a:pPr>
            <a:endParaRPr lang="en-GB" sz="2400" dirty="0">
              <a:solidFill>
                <a:srgbClr val="002060"/>
              </a:solidFill>
            </a:endParaRPr>
          </a:p>
        </p:txBody>
      </p:sp>
    </p:spTree>
    <p:extLst>
      <p:ext uri="{BB962C8B-B14F-4D97-AF65-F5344CB8AC3E}">
        <p14:creationId xmlns:p14="http://schemas.microsoft.com/office/powerpoint/2010/main" val="818384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BA005-D392-6329-01DA-D06B7DEDC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041560-ECD9-FD56-7A69-E6166A53F3DA}"/>
              </a:ext>
            </a:extLst>
          </p:cNvPr>
          <p:cNvSpPr>
            <a:spLocks noGrp="1"/>
          </p:cNvSpPr>
          <p:nvPr>
            <p:ph type="title"/>
          </p:nvPr>
        </p:nvSpPr>
        <p:spPr/>
        <p:txBody>
          <a:bodyPr/>
          <a:lstStyle/>
          <a:p>
            <a:r>
              <a:rPr lang="en-GB" dirty="0"/>
              <a:t>Interview panels</a:t>
            </a:r>
          </a:p>
        </p:txBody>
      </p:sp>
      <p:sp>
        <p:nvSpPr>
          <p:cNvPr id="3" name="Content Placeholder 2">
            <a:extLst>
              <a:ext uri="{FF2B5EF4-FFF2-40B4-BE49-F238E27FC236}">
                <a16:creationId xmlns:a16="http://schemas.microsoft.com/office/drawing/2014/main" id="{A95D981C-D130-731E-0714-AEA95A53ACD3}"/>
              </a:ext>
            </a:extLst>
          </p:cNvPr>
          <p:cNvSpPr>
            <a:spLocks noGrp="1"/>
          </p:cNvSpPr>
          <p:nvPr>
            <p:ph idx="1"/>
          </p:nvPr>
        </p:nvSpPr>
        <p:spPr>
          <a:xfrm>
            <a:off x="838200" y="1825625"/>
            <a:ext cx="8976360" cy="4664821"/>
          </a:xfrm>
        </p:spPr>
        <p:txBody>
          <a:bodyPr>
            <a:normAutofit/>
          </a:bodyPr>
          <a:lstStyle/>
          <a:p>
            <a:pPr marL="285750" indent="-285750">
              <a:spcAft>
                <a:spcPts val="1800"/>
              </a:spcAft>
            </a:pPr>
            <a:r>
              <a:rPr lang="en-GB" sz="2400" dirty="0">
                <a:solidFill>
                  <a:srgbClr val="002060"/>
                </a:solidFill>
              </a:rPr>
              <a:t>Interview panels consist of 4 PIs from across the partnership</a:t>
            </a:r>
          </a:p>
          <a:p>
            <a:pPr marL="285750" indent="-285750">
              <a:spcAft>
                <a:spcPts val="1800"/>
              </a:spcAft>
            </a:pPr>
            <a:r>
              <a:rPr lang="en-GB" sz="2400" dirty="0">
                <a:solidFill>
                  <a:srgbClr val="002060"/>
                </a:solidFill>
              </a:rPr>
              <a:t>This year, panels will be chaired by: </a:t>
            </a:r>
            <a:br>
              <a:rPr lang="en-GB" sz="2400" dirty="0">
                <a:solidFill>
                  <a:srgbClr val="002060"/>
                </a:solidFill>
              </a:rPr>
            </a:br>
            <a:r>
              <a:rPr lang="en-GB" sz="2400" dirty="0">
                <a:solidFill>
                  <a:srgbClr val="002060"/>
                </a:solidFill>
              </a:rPr>
              <a:t>	Attila Molnar (</a:t>
            </a:r>
            <a:r>
              <a:rPr lang="en-GB" sz="2400" dirty="0" err="1">
                <a:solidFill>
                  <a:srgbClr val="002060"/>
                </a:solidFill>
              </a:rPr>
              <a:t>UoE</a:t>
            </a:r>
            <a:r>
              <a:rPr lang="en-GB" sz="2400" dirty="0">
                <a:solidFill>
                  <a:srgbClr val="002060"/>
                </a:solidFill>
              </a:rPr>
              <a:t> CSE)</a:t>
            </a:r>
            <a:br>
              <a:rPr lang="en-GB" sz="2400" dirty="0">
                <a:solidFill>
                  <a:srgbClr val="002060"/>
                </a:solidFill>
              </a:rPr>
            </a:br>
            <a:r>
              <a:rPr lang="en-GB" sz="2400" dirty="0">
                <a:solidFill>
                  <a:srgbClr val="002060"/>
                </a:solidFill>
              </a:rPr>
              <a:t>	Thomas Otto (St Andrews)</a:t>
            </a:r>
            <a:br>
              <a:rPr lang="en-GB" sz="2400" dirty="0">
                <a:solidFill>
                  <a:srgbClr val="002060"/>
                </a:solidFill>
              </a:rPr>
            </a:br>
            <a:r>
              <a:rPr lang="en-GB" sz="2400" dirty="0">
                <a:solidFill>
                  <a:srgbClr val="002060"/>
                </a:solidFill>
              </a:rPr>
              <a:t>	Samantha Miller (Aberdeen)</a:t>
            </a:r>
          </a:p>
        </p:txBody>
      </p:sp>
    </p:spTree>
    <p:extLst>
      <p:ext uri="{BB962C8B-B14F-4D97-AF65-F5344CB8AC3E}">
        <p14:creationId xmlns:p14="http://schemas.microsoft.com/office/powerpoint/2010/main" val="1522882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B58B6-FB24-8106-5FBC-6BEEBEC04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253E1-61AF-915E-FE25-DA2E574CBBCC}"/>
              </a:ext>
            </a:extLst>
          </p:cNvPr>
          <p:cNvSpPr>
            <a:spLocks noGrp="1"/>
          </p:cNvSpPr>
          <p:nvPr>
            <p:ph type="title"/>
          </p:nvPr>
        </p:nvSpPr>
        <p:spPr/>
        <p:txBody>
          <a:bodyPr/>
          <a:lstStyle/>
          <a:p>
            <a:r>
              <a:rPr lang="en-GB" dirty="0"/>
              <a:t>Interviews</a:t>
            </a:r>
          </a:p>
        </p:txBody>
      </p:sp>
      <p:sp>
        <p:nvSpPr>
          <p:cNvPr id="3" name="Content Placeholder 2">
            <a:extLst>
              <a:ext uri="{FF2B5EF4-FFF2-40B4-BE49-F238E27FC236}">
                <a16:creationId xmlns:a16="http://schemas.microsoft.com/office/drawing/2014/main" id="{E8B033B9-A092-2EE5-6CFD-58E20986B364}"/>
              </a:ext>
            </a:extLst>
          </p:cNvPr>
          <p:cNvSpPr>
            <a:spLocks noGrp="1"/>
          </p:cNvSpPr>
          <p:nvPr>
            <p:ph idx="1"/>
          </p:nvPr>
        </p:nvSpPr>
        <p:spPr>
          <a:xfrm>
            <a:off x="838200" y="1825625"/>
            <a:ext cx="8976360" cy="4664821"/>
          </a:xfrm>
        </p:spPr>
        <p:txBody>
          <a:bodyPr>
            <a:normAutofit/>
          </a:bodyPr>
          <a:lstStyle/>
          <a:p>
            <a:pPr marL="285750" indent="-285750">
              <a:spcAft>
                <a:spcPts val="1800"/>
              </a:spcAft>
            </a:pPr>
            <a:r>
              <a:rPr lang="en-GB" sz="2400" dirty="0">
                <a:solidFill>
                  <a:srgbClr val="002060"/>
                </a:solidFill>
              </a:rPr>
              <a:t>The interview consists of an 8-minute presentation by the candidate, followed by a Q&amp;A with set interview questions. </a:t>
            </a:r>
          </a:p>
          <a:p>
            <a:pPr marL="285750" indent="-285750">
              <a:spcAft>
                <a:spcPts val="1800"/>
              </a:spcAft>
            </a:pPr>
            <a:r>
              <a:rPr lang="en-GB" sz="2400" dirty="0">
                <a:solidFill>
                  <a:srgbClr val="002060"/>
                </a:solidFill>
              </a:rPr>
              <a:t>Eight criteria will be marked from 1-10:</a:t>
            </a:r>
            <a:br>
              <a:rPr lang="en-GB" sz="2400" dirty="0">
                <a:solidFill>
                  <a:srgbClr val="002060"/>
                </a:solidFill>
              </a:rPr>
            </a:br>
            <a:r>
              <a:rPr lang="en-GB" sz="2400" dirty="0">
                <a:solidFill>
                  <a:srgbClr val="002060"/>
                </a:solidFill>
              </a:rPr>
              <a:t>	</a:t>
            </a:r>
            <a:r>
              <a:rPr lang="en-GB" sz="2400" b="1" dirty="0">
                <a:solidFill>
                  <a:srgbClr val="002060"/>
                </a:solidFill>
              </a:rPr>
              <a:t>Student presentation</a:t>
            </a:r>
            <a:br>
              <a:rPr lang="en-GB" sz="2400" b="1" dirty="0">
                <a:solidFill>
                  <a:srgbClr val="002060"/>
                </a:solidFill>
              </a:rPr>
            </a:br>
            <a:r>
              <a:rPr lang="en-GB" sz="2400" b="1" dirty="0">
                <a:solidFill>
                  <a:srgbClr val="002060"/>
                </a:solidFill>
              </a:rPr>
              <a:t>	Motivation for a PhD</a:t>
            </a:r>
            <a:br>
              <a:rPr lang="en-GB" sz="2400" b="1" dirty="0">
                <a:solidFill>
                  <a:srgbClr val="002060"/>
                </a:solidFill>
              </a:rPr>
            </a:br>
            <a:r>
              <a:rPr lang="en-GB" sz="2400" b="1" dirty="0">
                <a:solidFill>
                  <a:srgbClr val="002060"/>
                </a:solidFill>
              </a:rPr>
              <a:t>	Academic potential</a:t>
            </a:r>
            <a:br>
              <a:rPr lang="en-GB" sz="2400" b="1" dirty="0">
                <a:solidFill>
                  <a:srgbClr val="002060"/>
                </a:solidFill>
              </a:rPr>
            </a:br>
            <a:r>
              <a:rPr lang="en-GB" sz="2400" b="1" dirty="0">
                <a:solidFill>
                  <a:srgbClr val="002060"/>
                </a:solidFill>
              </a:rPr>
              <a:t>	Fit to project</a:t>
            </a:r>
            <a:br>
              <a:rPr lang="en-GB" sz="2400" b="1" dirty="0">
                <a:solidFill>
                  <a:srgbClr val="002060"/>
                </a:solidFill>
              </a:rPr>
            </a:br>
            <a:r>
              <a:rPr lang="en-GB" sz="2400" b="1" dirty="0">
                <a:solidFill>
                  <a:srgbClr val="002060"/>
                </a:solidFill>
              </a:rPr>
              <a:t>	Critical thinking skills</a:t>
            </a:r>
            <a:br>
              <a:rPr lang="en-GB" sz="2400" b="1" dirty="0">
                <a:solidFill>
                  <a:srgbClr val="002060"/>
                </a:solidFill>
              </a:rPr>
            </a:br>
            <a:r>
              <a:rPr lang="en-GB" sz="2400" b="1" dirty="0">
                <a:solidFill>
                  <a:srgbClr val="002060"/>
                </a:solidFill>
              </a:rPr>
              <a:t>	Broader scientific interest</a:t>
            </a:r>
            <a:br>
              <a:rPr lang="en-GB" sz="2400" b="1" dirty="0">
                <a:solidFill>
                  <a:srgbClr val="002060"/>
                </a:solidFill>
              </a:rPr>
            </a:br>
            <a:r>
              <a:rPr lang="en-GB" sz="2400" b="1" dirty="0">
                <a:solidFill>
                  <a:srgbClr val="002060"/>
                </a:solidFill>
              </a:rPr>
              <a:t>	Fit to programme</a:t>
            </a:r>
            <a:br>
              <a:rPr lang="en-GB" sz="2400" b="1" dirty="0">
                <a:solidFill>
                  <a:srgbClr val="002060"/>
                </a:solidFill>
              </a:rPr>
            </a:br>
            <a:r>
              <a:rPr lang="en-GB" sz="2400" b="1" dirty="0">
                <a:solidFill>
                  <a:srgbClr val="002060"/>
                </a:solidFill>
              </a:rPr>
              <a:t>	General communication skills</a:t>
            </a:r>
          </a:p>
        </p:txBody>
      </p:sp>
    </p:spTree>
    <p:extLst>
      <p:ext uri="{BB962C8B-B14F-4D97-AF65-F5344CB8AC3E}">
        <p14:creationId xmlns:p14="http://schemas.microsoft.com/office/powerpoint/2010/main" val="17319272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3DFB7-AC3B-A550-98F1-3723EA170D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4501D-197B-6767-E14F-9D266E1DDBFC}"/>
              </a:ext>
            </a:extLst>
          </p:cNvPr>
          <p:cNvSpPr>
            <a:spLocks noGrp="1"/>
          </p:cNvSpPr>
          <p:nvPr>
            <p:ph type="title"/>
          </p:nvPr>
        </p:nvSpPr>
        <p:spPr/>
        <p:txBody>
          <a:bodyPr/>
          <a:lstStyle/>
          <a:p>
            <a:r>
              <a:rPr lang="en-GB" dirty="0"/>
              <a:t>Allocation</a:t>
            </a:r>
          </a:p>
        </p:txBody>
      </p:sp>
      <p:sp>
        <p:nvSpPr>
          <p:cNvPr id="3" name="Content Placeholder 2">
            <a:extLst>
              <a:ext uri="{FF2B5EF4-FFF2-40B4-BE49-F238E27FC236}">
                <a16:creationId xmlns:a16="http://schemas.microsoft.com/office/drawing/2014/main" id="{7A779DC5-D119-7B3C-106B-042ACBD2B28F}"/>
              </a:ext>
            </a:extLst>
          </p:cNvPr>
          <p:cNvSpPr>
            <a:spLocks noGrp="1"/>
          </p:cNvSpPr>
          <p:nvPr>
            <p:ph idx="1"/>
          </p:nvPr>
        </p:nvSpPr>
        <p:spPr>
          <a:xfrm>
            <a:off x="838200" y="1825625"/>
            <a:ext cx="8976360" cy="4664821"/>
          </a:xfrm>
        </p:spPr>
        <p:txBody>
          <a:bodyPr>
            <a:normAutofit/>
          </a:bodyPr>
          <a:lstStyle/>
          <a:p>
            <a:pPr marL="285750" indent="-285750">
              <a:spcAft>
                <a:spcPts val="1800"/>
              </a:spcAft>
            </a:pPr>
            <a:r>
              <a:rPr lang="en-GB" sz="2400" dirty="0">
                <a:solidFill>
                  <a:srgbClr val="002060"/>
                </a:solidFill>
              </a:rPr>
              <a:t>Panels use identical guidance and scoring criteria; scoring will be normalised per individual panellist and by panel overall. </a:t>
            </a:r>
          </a:p>
          <a:p>
            <a:pPr marL="285750" indent="-285750">
              <a:spcAft>
                <a:spcPts val="1800"/>
              </a:spcAft>
            </a:pPr>
            <a:r>
              <a:rPr lang="en-GB" sz="2400" dirty="0">
                <a:solidFill>
                  <a:srgbClr val="002060"/>
                </a:solidFill>
              </a:rPr>
              <a:t>Offers made after the Allocation meeting with the full EastBio Management Group early April. </a:t>
            </a:r>
            <a:br>
              <a:rPr lang="en-GB" sz="2400" dirty="0">
                <a:solidFill>
                  <a:srgbClr val="002060"/>
                </a:solidFill>
              </a:rPr>
            </a:br>
            <a:br>
              <a:rPr lang="en-GB" sz="2400" dirty="0">
                <a:solidFill>
                  <a:srgbClr val="002060"/>
                </a:solidFill>
              </a:rPr>
            </a:br>
            <a:r>
              <a:rPr lang="en-GB" sz="2400" dirty="0">
                <a:solidFill>
                  <a:srgbClr val="002060"/>
                </a:solidFill>
              </a:rPr>
              <a:t>	We take the top half of interviewed candidates as a starting 	point, but consider departmental allocations, CASE 	studentships, Overseas candidates, and EDI data. </a:t>
            </a:r>
          </a:p>
          <a:p>
            <a:pPr marL="285750" indent="-285750">
              <a:spcAft>
                <a:spcPts val="1800"/>
              </a:spcAft>
            </a:pPr>
            <a:r>
              <a:rPr lang="en-GB" sz="2400" dirty="0">
                <a:solidFill>
                  <a:srgbClr val="002060"/>
                </a:solidFill>
              </a:rPr>
              <a:t>For CASE projects: Agreement needs to be signed before offer.</a:t>
            </a:r>
          </a:p>
        </p:txBody>
      </p:sp>
    </p:spTree>
    <p:extLst>
      <p:ext uri="{BB962C8B-B14F-4D97-AF65-F5344CB8AC3E}">
        <p14:creationId xmlns:p14="http://schemas.microsoft.com/office/powerpoint/2010/main" val="1252782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69AE4B-F3DF-407F-BF38-ECF7841CA3FC}"/>
              </a:ext>
            </a:extLst>
          </p:cNvPr>
          <p:cNvSpPr>
            <a:spLocks noGrp="1"/>
          </p:cNvSpPr>
          <p:nvPr>
            <p:ph idx="1"/>
          </p:nvPr>
        </p:nvSpPr>
        <p:spPr/>
        <p:txBody>
          <a:bodyPr>
            <a:normAutofit/>
          </a:bodyPr>
          <a:lstStyle/>
          <a:p>
            <a:pPr marL="0" indent="0" algn="ctr">
              <a:buNone/>
            </a:pPr>
            <a:endParaRPr lang="en-GB" sz="3600" dirty="0"/>
          </a:p>
          <a:p>
            <a:pPr marL="0" indent="0" algn="ctr">
              <a:buNone/>
            </a:pPr>
            <a:endParaRPr lang="en-GB" sz="3600" dirty="0"/>
          </a:p>
          <a:p>
            <a:pPr marL="0" indent="0" algn="ctr">
              <a:buNone/>
            </a:pPr>
            <a:r>
              <a:rPr lang="en-GB" sz="3600" dirty="0"/>
              <a:t>Questions?</a:t>
            </a:r>
          </a:p>
        </p:txBody>
      </p:sp>
      <p:sp>
        <p:nvSpPr>
          <p:cNvPr id="2" name="TextBox 1">
            <a:extLst>
              <a:ext uri="{FF2B5EF4-FFF2-40B4-BE49-F238E27FC236}">
                <a16:creationId xmlns:a16="http://schemas.microsoft.com/office/drawing/2014/main" id="{DED9FFED-D087-6BDC-A042-9320D6B83938}"/>
              </a:ext>
            </a:extLst>
          </p:cNvPr>
          <p:cNvSpPr txBox="1"/>
          <p:nvPr/>
        </p:nvSpPr>
        <p:spPr>
          <a:xfrm>
            <a:off x="4184123" y="3953022"/>
            <a:ext cx="3821880" cy="400110"/>
          </a:xfrm>
          <a:prstGeom prst="rect">
            <a:avLst/>
          </a:prstGeom>
          <a:noFill/>
        </p:spPr>
        <p:txBody>
          <a:bodyPr wrap="none" rtlCol="0">
            <a:spAutoFit/>
          </a:bodyPr>
          <a:lstStyle/>
          <a:p>
            <a:r>
              <a:rPr lang="en-GB" sz="2000" dirty="0" err="1">
                <a:solidFill>
                  <a:schemeClr val="bg1"/>
                </a:solidFill>
              </a:rPr>
              <a:t>enquiries@eastscotbiodtp.ac.uk</a:t>
            </a:r>
            <a:endParaRPr lang="en-GB" sz="2000" dirty="0">
              <a:solidFill>
                <a:schemeClr val="bg1"/>
              </a:solidFill>
            </a:endParaRPr>
          </a:p>
        </p:txBody>
      </p:sp>
    </p:spTree>
    <p:extLst>
      <p:ext uri="{BB962C8B-B14F-4D97-AF65-F5344CB8AC3E}">
        <p14:creationId xmlns:p14="http://schemas.microsoft.com/office/powerpoint/2010/main" val="2629844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The University of Edinburgh">
      <a:dk1>
        <a:srgbClr val="041D41"/>
      </a:dk1>
      <a:lt1>
        <a:srgbClr val="FFFFFF"/>
      </a:lt1>
      <a:dk2>
        <a:srgbClr val="5E5E5E"/>
      </a:dk2>
      <a:lt2>
        <a:srgbClr val="DDDDDD"/>
      </a:lt2>
      <a:accent1>
        <a:srgbClr val="DC0030"/>
      </a:accent1>
      <a:accent2>
        <a:srgbClr val="76BB1E"/>
      </a:accent2>
      <a:accent3>
        <a:srgbClr val="00C1DD"/>
      </a:accent3>
      <a:accent4>
        <a:srgbClr val="838383"/>
      </a:accent4>
      <a:accent5>
        <a:srgbClr val="F6A800"/>
      </a:accent5>
      <a:accent6>
        <a:srgbClr val="D6006C"/>
      </a:accent6>
      <a:hlink>
        <a:srgbClr val="0089AA"/>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Corporate" id="{211A8570-7D3F-F84C-9E20-F9F49A9A078F}" vid="{93277205-B6F8-FC4C-9455-695932AB1D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6015892CFA0840439322379B1904F8E4" ma:contentTypeVersion="2" ma:contentTypeDescription="新建文档。" ma:contentTypeScope="" ma:versionID="b4a69beb6418d5f13f9312c8e168a46d">
  <xsd:schema xmlns:xsd="http://www.w3.org/2001/XMLSchema" xmlns:xs="http://www.w3.org/2001/XMLSchema" xmlns:p="http://schemas.microsoft.com/office/2006/metadata/properties" xmlns:ns2="6e60b8b3-3f5a-4092-a13f-76dc830a9c5b" targetNamespace="http://schemas.microsoft.com/office/2006/metadata/properties" ma:root="true" ma:fieldsID="c5ea1dc9127e5d04957107d93e0001d5" ns2:_="">
    <xsd:import namespace="6e60b8b3-3f5a-4092-a13f-76dc830a9c5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60b8b3-3f5a-4092-a13f-76dc830a9c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87671A-572E-4E52-A613-198F8C1978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60b8b3-3f5a-4092-a13f-76dc830a9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61FD66-1BB9-4CE5-8630-A0526BB84F80}">
  <ds:schemaRefs>
    <ds:schemaRef ds:uri="http://schemas.microsoft.com/sharepoint/v3/contenttype/forms"/>
  </ds:schemaRefs>
</ds:datastoreItem>
</file>

<file path=customXml/itemProps3.xml><?xml version="1.0" encoding="utf-8"?>
<ds:datastoreItem xmlns:ds="http://schemas.openxmlformats.org/officeDocument/2006/customXml" ds:itemID="{C5FFA210-DCDE-412D-8A94-B04E8DDEAFBD}">
  <ds:schemaRefs>
    <ds:schemaRef ds:uri="http://schemas.microsoft.com/office/infopath/2007/PartnerControls"/>
    <ds:schemaRef ds:uri="http://purl.org/dc/elements/1.1/"/>
    <ds:schemaRef ds:uri="http://schemas.microsoft.com/office/2006/metadata/properties"/>
    <ds:schemaRef ds:uri="6e60b8b3-3f5a-4092-a13f-76dc830a9c5b"/>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2020 open to the world powerpoint template</Template>
  <TotalTime>5898</TotalTime>
  <Words>1159</Words>
  <Application>Microsoft Macintosh PowerPoint</Application>
  <PresentationFormat>Widescreen</PresentationFormat>
  <Paragraphs>91</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Source Sans Pro</vt:lpstr>
      <vt:lpstr>Source Sans Pro Semibold</vt:lpstr>
      <vt:lpstr>Office Theme</vt:lpstr>
      <vt:lpstr>EastBio recruitment 2027</vt:lpstr>
      <vt:lpstr>East of Scotland Biosciences partnership</vt:lpstr>
      <vt:lpstr>East of Scotland Biosciences partnership</vt:lpstr>
      <vt:lpstr>EastBio funding is limited</vt:lpstr>
      <vt:lpstr>Recruitment timeline</vt:lpstr>
      <vt:lpstr>Nominations form</vt:lpstr>
      <vt:lpstr>Shortlisting procedure</vt:lpstr>
      <vt:lpstr>Shortlisting procedure</vt:lpstr>
      <vt:lpstr>Shortlisting procedure</vt:lpstr>
      <vt:lpstr>Interview panels</vt:lpstr>
      <vt:lpstr>Interview panels</vt:lpstr>
      <vt:lpstr>Interviews</vt:lpstr>
      <vt:lpstr>Allocation</vt:lpstr>
      <vt:lpstr>PowerPoint Presentation</vt:lpstr>
    </vt:vector>
  </TitlesOfParts>
  <Manager/>
  <Company>The University of Edinburgh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ROSS Steven</dc:creator>
  <cp:keywords/>
  <dc:description/>
  <cp:lastModifiedBy>Attila Molnar</cp:lastModifiedBy>
  <cp:revision>43</cp:revision>
  <dcterms:created xsi:type="dcterms:W3CDTF">2020-09-15T09:54:01Z</dcterms:created>
  <dcterms:modified xsi:type="dcterms:W3CDTF">2026-10-06T08:38:51Z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0x0101006015892CFA0840439322379B1904F8E4</vt:lpwstr>
  </property>
</Properties>
</file>