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88" r:id="rId2"/>
    <p:sldMasterId id="2147484331" r:id="rId3"/>
  </p:sldMasterIdLst>
  <p:notesMasterIdLst>
    <p:notesMasterId r:id="rId87"/>
  </p:notesMasterIdLst>
  <p:handoutMasterIdLst>
    <p:handoutMasterId r:id="rId88"/>
  </p:handoutMasterIdLst>
  <p:sldIdLst>
    <p:sldId id="486" r:id="rId4"/>
    <p:sldId id="454" r:id="rId5"/>
    <p:sldId id="329" r:id="rId6"/>
    <p:sldId id="297" r:id="rId7"/>
    <p:sldId id="294" r:id="rId8"/>
    <p:sldId id="300" r:id="rId9"/>
    <p:sldId id="487" r:id="rId10"/>
    <p:sldId id="342" r:id="rId11"/>
    <p:sldId id="343" r:id="rId12"/>
    <p:sldId id="295" r:id="rId13"/>
    <p:sldId id="256" r:id="rId14"/>
    <p:sldId id="257" r:id="rId15"/>
    <p:sldId id="258" r:id="rId16"/>
    <p:sldId id="488" r:id="rId17"/>
    <p:sldId id="260" r:id="rId18"/>
    <p:sldId id="261" r:id="rId19"/>
    <p:sldId id="262" r:id="rId20"/>
    <p:sldId id="263" r:id="rId21"/>
    <p:sldId id="264" r:id="rId22"/>
    <p:sldId id="265" r:id="rId23"/>
    <p:sldId id="266" r:id="rId24"/>
    <p:sldId id="269" r:id="rId25"/>
    <p:sldId id="270" r:id="rId26"/>
    <p:sldId id="271" r:id="rId27"/>
    <p:sldId id="274" r:id="rId28"/>
    <p:sldId id="278" r:id="rId29"/>
    <p:sldId id="455" r:id="rId30"/>
    <p:sldId id="456" r:id="rId31"/>
    <p:sldId id="432" r:id="rId32"/>
    <p:sldId id="457" r:id="rId33"/>
    <p:sldId id="459" r:id="rId34"/>
    <p:sldId id="344" r:id="rId35"/>
    <p:sldId id="382" r:id="rId36"/>
    <p:sldId id="272" r:id="rId37"/>
    <p:sldId id="350" r:id="rId38"/>
    <p:sldId id="349" r:id="rId39"/>
    <p:sldId id="345" r:id="rId40"/>
    <p:sldId id="346" r:id="rId41"/>
    <p:sldId id="438" r:id="rId42"/>
    <p:sldId id="347" r:id="rId43"/>
    <p:sldId id="335" r:id="rId44"/>
    <p:sldId id="354" r:id="rId45"/>
    <p:sldId id="259" r:id="rId46"/>
    <p:sldId id="301" r:id="rId47"/>
    <p:sldId id="303" r:id="rId48"/>
    <p:sldId id="389" r:id="rId49"/>
    <p:sldId id="449" r:id="rId50"/>
    <p:sldId id="390" r:id="rId51"/>
    <p:sldId id="450" r:id="rId52"/>
    <p:sldId id="330" r:id="rId53"/>
    <p:sldId id="323" r:id="rId54"/>
    <p:sldId id="391" r:id="rId55"/>
    <p:sldId id="441" r:id="rId56"/>
    <p:sldId id="392" r:id="rId57"/>
    <p:sldId id="443" r:id="rId58"/>
    <p:sldId id="279" r:id="rId59"/>
    <p:sldId id="372" r:id="rId60"/>
    <p:sldId id="412" r:id="rId61"/>
    <p:sldId id="356" r:id="rId62"/>
    <p:sldId id="336" r:id="rId63"/>
    <p:sldId id="427" r:id="rId64"/>
    <p:sldId id="428" r:id="rId65"/>
    <p:sldId id="339" r:id="rId66"/>
    <p:sldId id="353" r:id="rId67"/>
    <p:sldId id="267" r:id="rId68"/>
    <p:sldId id="312" r:id="rId69"/>
    <p:sldId id="424" r:id="rId70"/>
    <p:sldId id="284" r:id="rId71"/>
    <p:sldId id="317" r:id="rId72"/>
    <p:sldId id="380" r:id="rId73"/>
    <p:sldId id="375" r:id="rId74"/>
    <p:sldId id="376" r:id="rId75"/>
    <p:sldId id="285" r:id="rId76"/>
    <p:sldId id="451" r:id="rId77"/>
    <p:sldId id="340" r:id="rId78"/>
    <p:sldId id="287" r:id="rId79"/>
    <p:sldId id="406" r:id="rId80"/>
    <p:sldId id="448" r:id="rId81"/>
    <p:sldId id="461" r:id="rId82"/>
    <p:sldId id="405" r:id="rId83"/>
    <p:sldId id="462" r:id="rId84"/>
    <p:sldId id="321" r:id="rId85"/>
    <p:sldId id="423" r:id="rId86"/>
  </p:sldIdLst>
  <p:sldSz cx="12192000" cy="6858000"/>
  <p:notesSz cx="6808788" cy="99409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F8"/>
    <a:srgbClr val="E5D8F4"/>
    <a:srgbClr val="FFCC99"/>
    <a:srgbClr val="FFFF00"/>
    <a:srgbClr val="F9E02B"/>
    <a:srgbClr val="000099"/>
    <a:srgbClr val="00FFFF"/>
    <a:srgbClr val="FF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4" autoAdjust="0"/>
    <p:restoredTop sz="80239" autoAdjust="0"/>
  </p:normalViewPr>
  <p:slideViewPr>
    <p:cSldViewPr>
      <p:cViewPr varScale="1">
        <p:scale>
          <a:sx n="91" d="100"/>
          <a:sy n="91" d="100"/>
        </p:scale>
        <p:origin x="104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B4FDA1-3861-48C4-A47C-EF8D6C0008B3}"/>
              </a:ext>
            </a:extLst>
          </p:cNvPr>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82" tIns="45841" rIns="91682" bIns="45841"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21507" name="Rectangle 3">
            <a:extLst>
              <a:ext uri="{FF2B5EF4-FFF2-40B4-BE49-F238E27FC236}">
                <a16:creationId xmlns:a16="http://schemas.microsoft.com/office/drawing/2014/main" id="{192FE601-5658-41A1-B6B5-9003B1042673}"/>
              </a:ext>
            </a:extLst>
          </p:cNvPr>
          <p:cNvSpPr>
            <a:spLocks noGrp="1" noChangeArrowheads="1"/>
          </p:cNvSpPr>
          <p:nvPr>
            <p:ph type="dt" sz="quarter" idx="1"/>
          </p:nvPr>
        </p:nvSpPr>
        <p:spPr bwMode="auto">
          <a:xfrm>
            <a:off x="3859213" y="0"/>
            <a:ext cx="2949575" cy="495300"/>
          </a:xfrm>
          <a:prstGeom prst="rect">
            <a:avLst/>
          </a:prstGeom>
          <a:noFill/>
          <a:ln>
            <a:noFill/>
          </a:ln>
          <a:effectLst/>
        </p:spPr>
        <p:txBody>
          <a:bodyPr vert="horz" wrap="square" lIns="91682" tIns="45841" rIns="91682" bIns="45841"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21508" name="Rectangle 4">
            <a:extLst>
              <a:ext uri="{FF2B5EF4-FFF2-40B4-BE49-F238E27FC236}">
                <a16:creationId xmlns:a16="http://schemas.microsoft.com/office/drawing/2014/main" id="{D776107D-D2FB-4858-ACA7-EA949689F3FB}"/>
              </a:ext>
            </a:extLst>
          </p:cNvPr>
          <p:cNvSpPr>
            <a:spLocks noGrp="1" noChangeArrowheads="1"/>
          </p:cNvSpPr>
          <p:nvPr>
            <p:ph type="ftr" sz="quarter" idx="2"/>
          </p:nvPr>
        </p:nvSpPr>
        <p:spPr bwMode="auto">
          <a:xfrm>
            <a:off x="0" y="9445625"/>
            <a:ext cx="2949575" cy="495300"/>
          </a:xfrm>
          <a:prstGeom prst="rect">
            <a:avLst/>
          </a:prstGeom>
          <a:noFill/>
          <a:ln>
            <a:noFill/>
          </a:ln>
          <a:effectLst/>
        </p:spPr>
        <p:txBody>
          <a:bodyPr vert="horz" wrap="square" lIns="91682" tIns="45841" rIns="91682" bIns="45841"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21509" name="Rectangle 5">
            <a:extLst>
              <a:ext uri="{FF2B5EF4-FFF2-40B4-BE49-F238E27FC236}">
                <a16:creationId xmlns:a16="http://schemas.microsoft.com/office/drawing/2014/main" id="{AAB5CCE6-4C7B-4BE1-9E77-9900738BFBC3}"/>
              </a:ext>
            </a:extLst>
          </p:cNvPr>
          <p:cNvSpPr>
            <a:spLocks noGrp="1" noChangeArrowheads="1"/>
          </p:cNvSpPr>
          <p:nvPr>
            <p:ph type="sldNum" sz="quarter" idx="3"/>
          </p:nvPr>
        </p:nvSpPr>
        <p:spPr bwMode="auto">
          <a:xfrm>
            <a:off x="3859213" y="9445625"/>
            <a:ext cx="2949575" cy="495300"/>
          </a:xfrm>
          <a:prstGeom prst="rect">
            <a:avLst/>
          </a:prstGeom>
          <a:noFill/>
          <a:ln>
            <a:noFill/>
          </a:ln>
          <a:effectLst/>
        </p:spPr>
        <p:txBody>
          <a:bodyPr vert="horz" wrap="square" lIns="91682" tIns="45841" rIns="91682" bIns="4584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B88DD2B-80FD-4F15-B5F0-E4ADF9D75107}"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DA63238-B27F-49BE-AE0B-2811E40E6020}"/>
              </a:ext>
            </a:extLst>
          </p:cNvPr>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82" tIns="45841" rIns="91682" bIns="45841"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111619" name="Rectangle 3">
            <a:extLst>
              <a:ext uri="{FF2B5EF4-FFF2-40B4-BE49-F238E27FC236}">
                <a16:creationId xmlns:a16="http://schemas.microsoft.com/office/drawing/2014/main" id="{D0096424-1533-4375-982A-44E59A0C9AC1}"/>
              </a:ext>
            </a:extLst>
          </p:cNvPr>
          <p:cNvSpPr>
            <a:spLocks noGrp="1" noChangeArrowheads="1"/>
          </p:cNvSpPr>
          <p:nvPr>
            <p:ph type="dt" idx="1"/>
          </p:nvPr>
        </p:nvSpPr>
        <p:spPr bwMode="auto">
          <a:xfrm>
            <a:off x="3857625" y="0"/>
            <a:ext cx="2949575" cy="495300"/>
          </a:xfrm>
          <a:prstGeom prst="rect">
            <a:avLst/>
          </a:prstGeom>
          <a:noFill/>
          <a:ln>
            <a:noFill/>
          </a:ln>
          <a:effectLst/>
        </p:spPr>
        <p:txBody>
          <a:bodyPr vert="horz" wrap="square" lIns="91682" tIns="45841" rIns="91682" bIns="45841"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5124" name="Rectangle 4">
            <a:extLst>
              <a:ext uri="{FF2B5EF4-FFF2-40B4-BE49-F238E27FC236}">
                <a16:creationId xmlns:a16="http://schemas.microsoft.com/office/drawing/2014/main" id="{DEE47422-2EA8-4526-9180-3522C03B24C8}"/>
              </a:ext>
            </a:extLst>
          </p:cNvPr>
          <p:cNvSpPr>
            <a:spLocks noGrp="1" noRot="1" noChangeAspect="1" noChangeArrowheads="1" noTextEdit="1"/>
          </p:cNvSpPr>
          <p:nvPr>
            <p:ph type="sldImg" idx="2"/>
          </p:nvPr>
        </p:nvSpPr>
        <p:spPr bwMode="auto">
          <a:xfrm>
            <a:off x="92075"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1621" name="Rectangle 5">
            <a:extLst>
              <a:ext uri="{FF2B5EF4-FFF2-40B4-BE49-F238E27FC236}">
                <a16:creationId xmlns:a16="http://schemas.microsoft.com/office/drawing/2014/main" id="{F76EA9B3-8BE9-4DE9-B091-09438B095611}"/>
              </a:ext>
            </a:extLst>
          </p:cNvPr>
          <p:cNvSpPr>
            <a:spLocks noGrp="1" noChangeArrowheads="1"/>
          </p:cNvSpPr>
          <p:nvPr>
            <p:ph type="body" sz="quarter" idx="3"/>
          </p:nvPr>
        </p:nvSpPr>
        <p:spPr bwMode="auto">
          <a:xfrm>
            <a:off x="681038" y="4722813"/>
            <a:ext cx="5446712" cy="4470400"/>
          </a:xfrm>
          <a:prstGeom prst="rect">
            <a:avLst/>
          </a:prstGeom>
          <a:noFill/>
          <a:ln>
            <a:noFill/>
          </a:ln>
          <a:effectLst/>
        </p:spPr>
        <p:txBody>
          <a:bodyPr vert="horz" wrap="square" lIns="91682" tIns="45841" rIns="91682" bIns="4584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1622" name="Rectangle 6">
            <a:extLst>
              <a:ext uri="{FF2B5EF4-FFF2-40B4-BE49-F238E27FC236}">
                <a16:creationId xmlns:a16="http://schemas.microsoft.com/office/drawing/2014/main" id="{D323F7BE-EA1C-4D82-A792-59F1583288AF}"/>
              </a:ext>
            </a:extLst>
          </p:cNvPr>
          <p:cNvSpPr>
            <a:spLocks noGrp="1" noChangeArrowheads="1"/>
          </p:cNvSpPr>
          <p:nvPr>
            <p:ph type="ftr" sz="quarter" idx="4"/>
          </p:nvPr>
        </p:nvSpPr>
        <p:spPr bwMode="auto">
          <a:xfrm>
            <a:off x="0" y="9444038"/>
            <a:ext cx="2949575" cy="495300"/>
          </a:xfrm>
          <a:prstGeom prst="rect">
            <a:avLst/>
          </a:prstGeom>
          <a:noFill/>
          <a:ln>
            <a:noFill/>
          </a:ln>
          <a:effectLst/>
        </p:spPr>
        <p:txBody>
          <a:bodyPr vert="horz" wrap="square" lIns="91682" tIns="45841" rIns="91682" bIns="45841"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111623" name="Rectangle 7">
            <a:extLst>
              <a:ext uri="{FF2B5EF4-FFF2-40B4-BE49-F238E27FC236}">
                <a16:creationId xmlns:a16="http://schemas.microsoft.com/office/drawing/2014/main" id="{6ECF7A67-F562-4E33-B06C-1D0C3C432DED}"/>
              </a:ext>
            </a:extLst>
          </p:cNvPr>
          <p:cNvSpPr>
            <a:spLocks noGrp="1" noChangeArrowheads="1"/>
          </p:cNvSpPr>
          <p:nvPr>
            <p:ph type="sldNum" sz="quarter" idx="5"/>
          </p:nvPr>
        </p:nvSpPr>
        <p:spPr bwMode="auto">
          <a:xfrm>
            <a:off x="3857625" y="9444038"/>
            <a:ext cx="2949575" cy="495300"/>
          </a:xfrm>
          <a:prstGeom prst="rect">
            <a:avLst/>
          </a:prstGeom>
          <a:noFill/>
          <a:ln>
            <a:noFill/>
          </a:ln>
          <a:effectLst/>
        </p:spPr>
        <p:txBody>
          <a:bodyPr vert="horz" wrap="square" lIns="91682" tIns="45841" rIns="91682" bIns="4584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6B29224-7C01-4756-98A7-6C2FC0BBE5F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5109F5A-E4F8-4BAA-80BC-C204ADAADC50}"/>
              </a:ext>
            </a:extLst>
          </p:cNvPr>
          <p:cNvSpPr>
            <a:spLocks noGrp="1" noRot="1" noChangeAspect="1" noChangeArrowheads="1" noTextEdit="1"/>
          </p:cNvSpPr>
          <p:nvPr>
            <p:ph type="sldImg"/>
          </p:nvPr>
        </p:nvSpPr>
        <p:spPr>
          <a:xfrm>
            <a:off x="92075" y="747713"/>
            <a:ext cx="6624638" cy="3727450"/>
          </a:xfrm>
          <a:ln/>
        </p:spPr>
      </p:sp>
      <p:sp>
        <p:nvSpPr>
          <p:cNvPr id="8195" name="Notes Placeholder 2">
            <a:extLst>
              <a:ext uri="{FF2B5EF4-FFF2-40B4-BE49-F238E27FC236}">
                <a16:creationId xmlns:a16="http://schemas.microsoft.com/office/drawing/2014/main" id="{90B42E9E-0F61-4470-B184-134DEB9990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8196" name="Slide Number Placeholder 3">
            <a:extLst>
              <a:ext uri="{FF2B5EF4-FFF2-40B4-BE49-F238E27FC236}">
                <a16:creationId xmlns:a16="http://schemas.microsoft.com/office/drawing/2014/main" id="{05A6DB89-50DC-4B4D-A92D-F3D4937380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7FCC8573-E819-45CB-A71F-DF165A5B5D7B}" type="slidenum">
              <a:rPr lang="en-GB" altLang="en-US" smtClean="0">
                <a:latin typeface="Times New Roman" panose="02020603050405020304" pitchFamily="18" charset="0"/>
              </a:rPr>
              <a:pPr/>
              <a:t>1</a:t>
            </a:fld>
            <a:endParaRPr lang="en-GB"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A6C75B7-B761-4872-9285-19565F1C640F}"/>
              </a:ext>
            </a:extLst>
          </p:cNvPr>
          <p:cNvSpPr>
            <a:spLocks noGrp="1" noRot="1" noChangeAspect="1" noChangeArrowheads="1" noTextEdit="1"/>
          </p:cNvSpPr>
          <p:nvPr>
            <p:ph type="sldImg"/>
          </p:nvPr>
        </p:nvSpPr>
        <p:spPr>
          <a:xfrm>
            <a:off x="92075" y="747713"/>
            <a:ext cx="6624638" cy="3727450"/>
          </a:xfrm>
          <a:ln/>
        </p:spPr>
      </p:sp>
      <p:sp>
        <p:nvSpPr>
          <p:cNvPr id="45059" name="Notes Placeholder 2">
            <a:extLst>
              <a:ext uri="{FF2B5EF4-FFF2-40B4-BE49-F238E27FC236}">
                <a16:creationId xmlns:a16="http://schemas.microsoft.com/office/drawing/2014/main" id="{80B777BC-490C-4294-BB85-0FFB703DDC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solidFill>
                  <a:srgbClr val="FF0000"/>
                </a:solidFill>
                <a:cs typeface="Arial" panose="020B0604020202020204" pitchFamily="34" charset="0"/>
              </a:rPr>
              <a:t>Make it clear why this is being covered. This came up at the demonstrator feedback session 2016. They have a different role in the lab when demonstrating than they do in their own research lab. thus they need to consider what they will do if one of the students that they have in their group has one of this issues. They also need to setting a good example – not passing on any bad habits they may have in their own resaerch lab.</a:t>
            </a:r>
          </a:p>
          <a:p>
            <a:endParaRPr lang="en-GB" altLang="en-US">
              <a:cs typeface="Arial" panose="020B0604020202020204" pitchFamily="34" charset="0"/>
            </a:endParaRPr>
          </a:p>
        </p:txBody>
      </p:sp>
      <p:sp>
        <p:nvSpPr>
          <p:cNvPr id="45060" name="Slide Number Placeholder 3">
            <a:extLst>
              <a:ext uri="{FF2B5EF4-FFF2-40B4-BE49-F238E27FC236}">
                <a16:creationId xmlns:a16="http://schemas.microsoft.com/office/drawing/2014/main" id="{6CC1D7C3-358F-438C-B98A-3D6E99D6AB9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27D12F34-9893-4C91-90B3-D69C58B53867}" type="slidenum">
              <a:rPr lang="en-GB" altLang="en-US" smtClean="0">
                <a:latin typeface="Times New Roman" panose="02020603050405020304" pitchFamily="18" charset="0"/>
              </a:rPr>
              <a:pPr/>
              <a:t>29</a:t>
            </a:fld>
            <a:endParaRPr lang="en-GB"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7D83C27-602E-402E-9F9E-8F31ADE0A4EC}"/>
              </a:ext>
            </a:extLst>
          </p:cNvPr>
          <p:cNvSpPr>
            <a:spLocks noGrp="1" noRot="1" noChangeAspect="1" noChangeArrowheads="1" noTextEdit="1"/>
          </p:cNvSpPr>
          <p:nvPr>
            <p:ph type="sldImg"/>
          </p:nvPr>
        </p:nvSpPr>
        <p:spPr>
          <a:xfrm>
            <a:off x="92075" y="747713"/>
            <a:ext cx="6624638" cy="3727450"/>
          </a:xfrm>
          <a:ln/>
        </p:spPr>
      </p:sp>
      <p:sp>
        <p:nvSpPr>
          <p:cNvPr id="47107" name="Notes Placeholder 2">
            <a:extLst>
              <a:ext uri="{FF2B5EF4-FFF2-40B4-BE49-F238E27FC236}">
                <a16:creationId xmlns:a16="http://schemas.microsoft.com/office/drawing/2014/main" id="{CA1F4280-22E9-4AC5-9861-BBD917F63F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Get them to spend a few minutes discussing this and</a:t>
            </a:r>
            <a:r>
              <a:rPr lang="en-GB" altLang="en-US">
                <a:latin typeface="Arial" panose="020B0604020202020204" pitchFamily="34" charset="0"/>
                <a:cs typeface="Arial" panose="020B0604020202020204" pitchFamily="34" charset="0"/>
              </a:rPr>
              <a:t> then ask them to write their reasons on a post-it and put on the wall when going out for coffee</a:t>
            </a:r>
          </a:p>
          <a:p>
            <a:r>
              <a:rPr lang="en-GB" altLang="en-US">
                <a:latin typeface="Arial" panose="020B0604020202020204" pitchFamily="34" charset="0"/>
                <a:cs typeface="Arial" panose="020B0604020202020204" pitchFamily="34" charset="0"/>
              </a:rPr>
              <a:t>New for 2017 square post-it for concerns that I can address. Remind them it is anonymous </a:t>
            </a:r>
          </a:p>
          <a:p>
            <a:endParaRPr lang="en-GB" altLang="en-US">
              <a:cs typeface="Arial" panose="020B0604020202020204" pitchFamily="34" charset="0"/>
            </a:endParaRPr>
          </a:p>
        </p:txBody>
      </p:sp>
      <p:sp>
        <p:nvSpPr>
          <p:cNvPr id="47108" name="Slide Number Placeholder 3">
            <a:extLst>
              <a:ext uri="{FF2B5EF4-FFF2-40B4-BE49-F238E27FC236}">
                <a16:creationId xmlns:a16="http://schemas.microsoft.com/office/drawing/2014/main" id="{27A2E962-8990-44FF-A5EA-AE999B5E234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3000" indent="-227013">
              <a:defRPr>
                <a:solidFill>
                  <a:schemeClr val="tx1"/>
                </a:solidFill>
                <a:latin typeface="Arial" panose="020B0604020202020204" pitchFamily="34" charset="0"/>
              </a:defRPr>
            </a:lvl3pPr>
            <a:lvl4pPr marL="1600200" indent="-227013">
              <a:defRPr>
                <a:solidFill>
                  <a:schemeClr val="tx1"/>
                </a:solidFill>
                <a:latin typeface="Arial" panose="020B0604020202020204" pitchFamily="34" charset="0"/>
              </a:defRPr>
            </a:lvl4pPr>
            <a:lvl5pPr marL="2057400" indent="-227013">
              <a:defRPr>
                <a:solidFill>
                  <a:schemeClr val="tx1"/>
                </a:solidFill>
                <a:latin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defRPr>
            </a:lvl9pPr>
          </a:lstStyle>
          <a:p>
            <a:fld id="{3EE2193F-7E71-4239-9028-C7DA58D631EE}" type="slidenum">
              <a:rPr lang="en-GB" altLang="en-US" smtClean="0">
                <a:solidFill>
                  <a:srgbClr val="000000"/>
                </a:solidFill>
                <a:latin typeface="Times New Roman" panose="02020603050405020304" pitchFamily="18" charset="0"/>
              </a:rPr>
              <a:pPr/>
              <a:t>30</a:t>
            </a:fld>
            <a:endParaRPr lang="en-GB" altLang="en-US">
              <a:solidFill>
                <a:srgbClr val="000000"/>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D25ECCD-4A72-4F0F-9ADA-CB7A75D6295D}"/>
              </a:ext>
            </a:extLst>
          </p:cNvPr>
          <p:cNvSpPr>
            <a:spLocks noGrp="1" noRot="1" noChangeAspect="1" noChangeArrowheads="1" noTextEdit="1"/>
          </p:cNvSpPr>
          <p:nvPr>
            <p:ph type="sldImg"/>
          </p:nvPr>
        </p:nvSpPr>
        <p:spPr>
          <a:xfrm>
            <a:off x="92075" y="747713"/>
            <a:ext cx="6624638" cy="3727450"/>
          </a:xfrm>
          <a:ln/>
        </p:spPr>
      </p:sp>
      <p:sp>
        <p:nvSpPr>
          <p:cNvPr id="49155" name="Notes Placeholder 2">
            <a:extLst>
              <a:ext uri="{FF2B5EF4-FFF2-40B4-BE49-F238E27FC236}">
                <a16:creationId xmlns:a16="http://schemas.microsoft.com/office/drawing/2014/main" id="{442EF134-BEA8-4E5D-A536-04EF2A9EE3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Look at the post-its and see if common reasons given.</a:t>
            </a:r>
          </a:p>
          <a:p>
            <a:r>
              <a:rPr lang="en-GB" altLang="en-US">
                <a:cs typeface="Arial" panose="020B0604020202020204" pitchFamily="34" charset="0"/>
              </a:rPr>
              <a:t>Look over concerns – common ones?</a:t>
            </a:r>
          </a:p>
        </p:txBody>
      </p:sp>
      <p:sp>
        <p:nvSpPr>
          <p:cNvPr id="49156" name="Slide Number Placeholder 3">
            <a:extLst>
              <a:ext uri="{FF2B5EF4-FFF2-40B4-BE49-F238E27FC236}">
                <a16:creationId xmlns:a16="http://schemas.microsoft.com/office/drawing/2014/main" id="{9F67BF7B-0305-4A35-A7A8-AF860BF4ED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6FB4DB8C-262D-4F60-A24C-F37576DADED6}" type="slidenum">
              <a:rPr lang="en-GB" altLang="en-US" smtClean="0">
                <a:solidFill>
                  <a:srgbClr val="000000"/>
                </a:solidFill>
                <a:latin typeface="Times New Roman" panose="02020603050405020304" pitchFamily="18" charset="0"/>
              </a:rPr>
              <a:pPr/>
              <a:t>31</a:t>
            </a:fld>
            <a:endParaRPr lang="en-GB" altLang="en-US">
              <a:solidFill>
                <a:srgbClr val="000000"/>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8C7CF86-0AB1-487A-850B-E81F0BD935D6}"/>
              </a:ext>
            </a:extLst>
          </p:cNvPr>
          <p:cNvSpPr>
            <a:spLocks noGrp="1" noRot="1" noChangeAspect="1" noChangeArrowheads="1" noTextEdit="1"/>
          </p:cNvSpPr>
          <p:nvPr>
            <p:ph type="sldImg"/>
          </p:nvPr>
        </p:nvSpPr>
        <p:spPr>
          <a:xfrm>
            <a:off x="92075" y="747713"/>
            <a:ext cx="6624638" cy="3727450"/>
          </a:xfrm>
          <a:ln/>
        </p:spPr>
      </p:sp>
      <p:sp>
        <p:nvSpPr>
          <p:cNvPr id="52227" name="Notes Placeholder 2">
            <a:extLst>
              <a:ext uri="{FF2B5EF4-FFF2-40B4-BE49-F238E27FC236}">
                <a16:creationId xmlns:a16="http://schemas.microsoft.com/office/drawing/2014/main" id="{86C6EE44-5BFF-4BE9-98BF-87784B255B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cs typeface="Arial" panose="020B0604020202020204" pitchFamily="34" charset="0"/>
              </a:rPr>
              <a:t>Marking ICA would probably be something that may be offered but would be in addition to the lab demonstrating.</a:t>
            </a:r>
          </a:p>
        </p:txBody>
      </p:sp>
      <p:sp>
        <p:nvSpPr>
          <p:cNvPr id="52228" name="Slide Number Placeholder 3">
            <a:extLst>
              <a:ext uri="{FF2B5EF4-FFF2-40B4-BE49-F238E27FC236}">
                <a16:creationId xmlns:a16="http://schemas.microsoft.com/office/drawing/2014/main" id="{7239EC95-8598-49A7-A86A-0566BBF6C86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EB0F0727-5901-47B0-AF99-BD7F58C2E9E6}" type="slidenum">
              <a:rPr lang="en-GB" altLang="en-US" smtClean="0">
                <a:latin typeface="Times New Roman" panose="02020603050405020304" pitchFamily="18" charset="0"/>
              </a:rPr>
              <a:pPr/>
              <a:t>33</a:t>
            </a:fld>
            <a:endParaRPr lang="en-GB"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E3C7D19-533D-4A84-8982-5F260A4199B6}"/>
              </a:ext>
            </a:extLst>
          </p:cNvPr>
          <p:cNvSpPr>
            <a:spLocks noGrp="1" noRot="1" noChangeAspect="1" noChangeArrowheads="1" noTextEdit="1"/>
          </p:cNvSpPr>
          <p:nvPr>
            <p:ph type="sldImg"/>
          </p:nvPr>
        </p:nvSpPr>
        <p:spPr>
          <a:xfrm>
            <a:off x="92075" y="747713"/>
            <a:ext cx="6624638" cy="3727450"/>
          </a:xfrm>
          <a:ln/>
        </p:spPr>
      </p:sp>
      <p:sp>
        <p:nvSpPr>
          <p:cNvPr id="54275" name="Notes Placeholder 2">
            <a:extLst>
              <a:ext uri="{FF2B5EF4-FFF2-40B4-BE49-F238E27FC236}">
                <a16:creationId xmlns:a16="http://schemas.microsoft.com/office/drawing/2014/main" id="{E8800D21-3935-4DB5-89BB-48D0965459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Will be covered in the following slides</a:t>
            </a:r>
          </a:p>
        </p:txBody>
      </p:sp>
      <p:sp>
        <p:nvSpPr>
          <p:cNvPr id="54276" name="Slide Number Placeholder 3">
            <a:extLst>
              <a:ext uri="{FF2B5EF4-FFF2-40B4-BE49-F238E27FC236}">
                <a16:creationId xmlns:a16="http://schemas.microsoft.com/office/drawing/2014/main" id="{4AE7BB56-B913-4E03-8337-990983E462B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4EFCCC83-38FC-43CB-9CD4-517BFC18EDC8}" type="slidenum">
              <a:rPr lang="en-GB" altLang="en-US" smtClean="0">
                <a:latin typeface="Times New Roman" panose="02020603050405020304" pitchFamily="18" charset="0"/>
              </a:rPr>
              <a:pPr/>
              <a:t>34</a:t>
            </a:fld>
            <a:endParaRPr lang="en-GB"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8DCE497-3A33-4EED-A0A9-51830B643A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B984E8C0-2399-40B2-AC6C-E49F68BFF22B}" type="slidenum">
              <a:rPr lang="en-GB" altLang="en-US" smtClean="0">
                <a:latin typeface="Times New Roman" panose="02020603050405020304" pitchFamily="18" charset="0"/>
              </a:rPr>
              <a:pPr/>
              <a:t>36</a:t>
            </a:fld>
            <a:endParaRPr lang="en-GB"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60E49B30-1DD6-4FEC-920E-2596484147C4}"/>
              </a:ext>
            </a:extLst>
          </p:cNvPr>
          <p:cNvSpPr>
            <a:spLocks noGrp="1" noRot="1" noChangeAspect="1" noChangeArrowheads="1" noTextEdit="1"/>
          </p:cNvSpPr>
          <p:nvPr>
            <p:ph type="sldImg"/>
          </p:nvPr>
        </p:nvSpPr>
        <p:spPr>
          <a:xfrm>
            <a:off x="92075" y="747713"/>
            <a:ext cx="6624638" cy="3727450"/>
          </a:xfrm>
          <a:ln/>
        </p:spPr>
      </p:sp>
      <p:sp>
        <p:nvSpPr>
          <p:cNvPr id="57348" name="Rectangle 3">
            <a:extLst>
              <a:ext uri="{FF2B5EF4-FFF2-40B4-BE49-F238E27FC236}">
                <a16:creationId xmlns:a16="http://schemas.microsoft.com/office/drawing/2014/main" id="{92ACA0BE-3102-488F-83C6-7A72AD8E40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cs typeface="Arial" panose="020B0604020202020204" pitchFamily="34" charset="0"/>
              </a:rPr>
              <a:t>Weight of arrows to indicates the degree of interaction between the various people in the lab team. It is mainly to illustrate that the demonstrators have the major interaction with the students. DoS is in brackets because they may not be involved with a particular teaching team but they may have a directee on the course whom they ‘support’.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AC64B9B-1745-4CD6-AAA3-D18D347480AF}"/>
              </a:ext>
            </a:extLst>
          </p:cNvPr>
          <p:cNvSpPr>
            <a:spLocks noGrp="1" noRot="1" noChangeAspect="1" noChangeArrowheads="1" noTextEdit="1"/>
          </p:cNvSpPr>
          <p:nvPr>
            <p:ph type="sldImg"/>
          </p:nvPr>
        </p:nvSpPr>
        <p:spPr>
          <a:xfrm>
            <a:off x="92075" y="747713"/>
            <a:ext cx="6624638" cy="3727450"/>
          </a:xfrm>
          <a:ln/>
        </p:spPr>
      </p:sp>
      <p:sp>
        <p:nvSpPr>
          <p:cNvPr id="60419" name="Notes Placeholder 2">
            <a:extLst>
              <a:ext uri="{FF2B5EF4-FFF2-40B4-BE49-F238E27FC236}">
                <a16:creationId xmlns:a16="http://schemas.microsoft.com/office/drawing/2014/main" id="{45494D8B-9A58-4987-9393-DBB4D1339F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60420" name="Slide Number Placeholder 3">
            <a:extLst>
              <a:ext uri="{FF2B5EF4-FFF2-40B4-BE49-F238E27FC236}">
                <a16:creationId xmlns:a16="http://schemas.microsoft.com/office/drawing/2014/main" id="{5FCD0A05-9C69-4E70-A16E-63488B1FEA3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3C8F7FC3-43C2-4148-A58D-275428CAFBFD}" type="slidenum">
              <a:rPr lang="en-GB" altLang="en-US" smtClean="0">
                <a:latin typeface="Times New Roman" panose="02020603050405020304" pitchFamily="18" charset="0"/>
              </a:rPr>
              <a:pPr/>
              <a:t>38</a:t>
            </a:fld>
            <a:endParaRPr lang="en-GB"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1117098-5BCA-4FE1-BCF9-74CED9722617}"/>
              </a:ext>
            </a:extLst>
          </p:cNvPr>
          <p:cNvSpPr>
            <a:spLocks noGrp="1" noRot="1" noChangeAspect="1" noChangeArrowheads="1" noTextEdit="1"/>
          </p:cNvSpPr>
          <p:nvPr>
            <p:ph type="sldImg"/>
          </p:nvPr>
        </p:nvSpPr>
        <p:spPr>
          <a:xfrm>
            <a:off x="92075" y="747713"/>
            <a:ext cx="6624638" cy="3727450"/>
          </a:xfrm>
          <a:ln/>
        </p:spPr>
      </p:sp>
      <p:sp>
        <p:nvSpPr>
          <p:cNvPr id="62467" name="Notes Placeholder 2">
            <a:extLst>
              <a:ext uri="{FF2B5EF4-FFF2-40B4-BE49-F238E27FC236}">
                <a16:creationId xmlns:a16="http://schemas.microsoft.com/office/drawing/2014/main" id="{7A553CB3-CDC0-4B9A-AC06-29B8FF5F96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62468" name="Slide Number Placeholder 3">
            <a:extLst>
              <a:ext uri="{FF2B5EF4-FFF2-40B4-BE49-F238E27FC236}">
                <a16:creationId xmlns:a16="http://schemas.microsoft.com/office/drawing/2014/main" id="{85FABAB7-5B85-4E0E-A8EE-8006DCE2295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EF6DB4CC-E5C7-4A3F-AAFA-1978CC8ACCC6}" type="slidenum">
              <a:rPr lang="en-GB" altLang="en-US" smtClean="0">
                <a:latin typeface="Times New Roman" panose="02020603050405020304" pitchFamily="18" charset="0"/>
              </a:rPr>
              <a:pPr/>
              <a:t>39</a:t>
            </a:fld>
            <a:endParaRPr lang="en-GB"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EF8E1A0-136F-4136-A5D8-B3355BE9FBBB}"/>
              </a:ext>
            </a:extLst>
          </p:cNvPr>
          <p:cNvSpPr>
            <a:spLocks noGrp="1" noRot="1" noChangeAspect="1" noChangeArrowheads="1" noTextEdit="1"/>
          </p:cNvSpPr>
          <p:nvPr>
            <p:ph type="sldImg"/>
          </p:nvPr>
        </p:nvSpPr>
        <p:spPr>
          <a:xfrm>
            <a:off x="92075" y="747713"/>
            <a:ext cx="6624638" cy="3727450"/>
          </a:xfrm>
          <a:ln/>
        </p:spPr>
      </p:sp>
      <p:sp>
        <p:nvSpPr>
          <p:cNvPr id="64515" name="Notes Placeholder 2">
            <a:extLst>
              <a:ext uri="{FF2B5EF4-FFF2-40B4-BE49-F238E27FC236}">
                <a16:creationId xmlns:a16="http://schemas.microsoft.com/office/drawing/2014/main" id="{541A4420-67E3-43DC-9EBA-8244CCB192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64516" name="Slide Number Placeholder 3">
            <a:extLst>
              <a:ext uri="{FF2B5EF4-FFF2-40B4-BE49-F238E27FC236}">
                <a16:creationId xmlns:a16="http://schemas.microsoft.com/office/drawing/2014/main" id="{8CEC1346-639F-46C5-AF8A-2A998B6001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604EF1F0-FDE5-4595-AE07-ACBCFA5435BB}" type="slidenum">
              <a:rPr lang="en-GB" altLang="en-US" smtClean="0">
                <a:latin typeface="Times New Roman" panose="02020603050405020304" pitchFamily="18" charset="0"/>
              </a:rPr>
              <a:pPr/>
              <a:t>40</a:t>
            </a:fld>
            <a:endParaRPr lang="en-GB"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09E787D-49FF-4052-90BA-0D1991AA723C}"/>
              </a:ext>
            </a:extLst>
          </p:cNvPr>
          <p:cNvSpPr>
            <a:spLocks noGrp="1" noRot="1" noChangeAspect="1" noChangeArrowheads="1" noTextEdit="1"/>
          </p:cNvSpPr>
          <p:nvPr>
            <p:ph type="sldImg"/>
          </p:nvPr>
        </p:nvSpPr>
        <p:spPr>
          <a:xfrm>
            <a:off x="92075" y="747713"/>
            <a:ext cx="6624638" cy="3727450"/>
          </a:xfrm>
          <a:ln/>
        </p:spPr>
      </p:sp>
      <p:sp>
        <p:nvSpPr>
          <p:cNvPr id="66563" name="Notes Placeholder 2">
            <a:extLst>
              <a:ext uri="{FF2B5EF4-FFF2-40B4-BE49-F238E27FC236}">
                <a16:creationId xmlns:a16="http://schemas.microsoft.com/office/drawing/2014/main" id="{0D315386-3E7E-4727-9D38-85CAC38456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cs typeface="Arial" panose="020B0604020202020204" pitchFamily="34" charset="0"/>
              </a:rPr>
              <a:t>Don’t arrive at the lab hungry!    </a:t>
            </a:r>
            <a:r>
              <a:rPr lang="en-GB" altLang="en-US">
                <a:cs typeface="Arial" panose="020B0604020202020204" pitchFamily="34" charset="0"/>
              </a:rPr>
              <a:t>As you will not be able to take a coffee break!</a:t>
            </a:r>
          </a:p>
        </p:txBody>
      </p:sp>
      <p:sp>
        <p:nvSpPr>
          <p:cNvPr id="66564" name="Slide Number Placeholder 3">
            <a:extLst>
              <a:ext uri="{FF2B5EF4-FFF2-40B4-BE49-F238E27FC236}">
                <a16:creationId xmlns:a16="http://schemas.microsoft.com/office/drawing/2014/main" id="{4B15B90A-79B4-44AB-A837-E904F16E689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743F05E3-3413-4B12-807A-64FAF4EACEEB}" type="slidenum">
              <a:rPr lang="en-GB" altLang="en-US" smtClean="0">
                <a:latin typeface="Times New Roman" panose="02020603050405020304" pitchFamily="18" charset="0"/>
              </a:rPr>
              <a:pPr/>
              <a:t>41</a:t>
            </a:fld>
            <a:endParaRPr lang="en-GB"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784AEB8-9024-4840-BFA2-204D6414F91F}"/>
              </a:ext>
            </a:extLst>
          </p:cNvPr>
          <p:cNvSpPr>
            <a:spLocks noGrp="1" noRot="1" noChangeAspect="1" noChangeArrowheads="1" noTextEdit="1"/>
          </p:cNvSpPr>
          <p:nvPr>
            <p:ph type="sldImg"/>
          </p:nvPr>
        </p:nvSpPr>
        <p:spPr>
          <a:xfrm>
            <a:off x="92075" y="747713"/>
            <a:ext cx="6624638" cy="3727450"/>
          </a:xfrm>
          <a:ln/>
        </p:spPr>
      </p:sp>
      <p:sp>
        <p:nvSpPr>
          <p:cNvPr id="12291" name="Notes Placeholder 2">
            <a:extLst>
              <a:ext uri="{FF2B5EF4-FFF2-40B4-BE49-F238E27FC236}">
                <a16:creationId xmlns:a16="http://schemas.microsoft.com/office/drawing/2014/main" id="{97B7B9FE-76D1-4481-83A3-8D1C430A74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cs typeface="Arial" panose="020B0604020202020204" pitchFamily="34" charset="0"/>
              </a:rPr>
              <a:t>Handbook is a hyperlink to the page </a:t>
            </a:r>
          </a:p>
        </p:txBody>
      </p:sp>
      <p:sp>
        <p:nvSpPr>
          <p:cNvPr id="12292" name="Slide Number Placeholder 3">
            <a:extLst>
              <a:ext uri="{FF2B5EF4-FFF2-40B4-BE49-F238E27FC236}">
                <a16:creationId xmlns:a16="http://schemas.microsoft.com/office/drawing/2014/main" id="{B92EC8A1-84AB-4378-91CB-3208A2CEA63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2A87B677-7C5A-435D-8BFF-757DFBB51467}" type="slidenum">
              <a:rPr lang="en-GB" altLang="en-US" smtClean="0">
                <a:latin typeface="Times New Roman" panose="02020603050405020304" pitchFamily="18" charset="0"/>
              </a:rPr>
              <a:pPr/>
              <a:t>4</a:t>
            </a:fld>
            <a:endParaRPr lang="en-GB"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0EE12C5-89F7-4C4F-8FE2-1C3C2DB4BBA2}"/>
              </a:ext>
            </a:extLst>
          </p:cNvPr>
          <p:cNvSpPr>
            <a:spLocks noGrp="1" noRot="1" noChangeAspect="1" noChangeArrowheads="1" noTextEdit="1"/>
          </p:cNvSpPr>
          <p:nvPr>
            <p:ph type="sldImg"/>
          </p:nvPr>
        </p:nvSpPr>
        <p:spPr>
          <a:xfrm>
            <a:off x="92075" y="747713"/>
            <a:ext cx="6624638" cy="3727450"/>
          </a:xfrm>
          <a:ln/>
        </p:spPr>
      </p:sp>
      <p:sp>
        <p:nvSpPr>
          <p:cNvPr id="70659" name="Notes Placeholder 2">
            <a:extLst>
              <a:ext uri="{FF2B5EF4-FFF2-40B4-BE49-F238E27FC236}">
                <a16:creationId xmlns:a16="http://schemas.microsoft.com/office/drawing/2014/main" id="{CEF90A76-63A2-4B00-8F87-3D60AAA9F0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70660" name="Slide Number Placeholder 3">
            <a:extLst>
              <a:ext uri="{FF2B5EF4-FFF2-40B4-BE49-F238E27FC236}">
                <a16:creationId xmlns:a16="http://schemas.microsoft.com/office/drawing/2014/main" id="{58E33B41-CFE2-496B-AD5A-9F489E3D2E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536ED458-67A2-4D22-8738-BD1E069E7B10}" type="slidenum">
              <a:rPr lang="en-GB" altLang="en-US" smtClean="0">
                <a:latin typeface="Times New Roman" panose="02020603050405020304" pitchFamily="18" charset="0"/>
              </a:rPr>
              <a:pPr/>
              <a:t>44</a:t>
            </a:fld>
            <a:endParaRPr lang="en-GB"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3FA7183-564A-4CC5-879F-AC927CC3F663}"/>
              </a:ext>
            </a:extLst>
          </p:cNvPr>
          <p:cNvSpPr>
            <a:spLocks noGrp="1" noRot="1" noChangeAspect="1" noChangeArrowheads="1" noTextEdit="1"/>
          </p:cNvSpPr>
          <p:nvPr>
            <p:ph type="sldImg"/>
          </p:nvPr>
        </p:nvSpPr>
        <p:spPr>
          <a:xfrm>
            <a:off x="92075" y="747713"/>
            <a:ext cx="6624638" cy="3727450"/>
          </a:xfrm>
          <a:ln/>
        </p:spPr>
      </p:sp>
      <p:sp>
        <p:nvSpPr>
          <p:cNvPr id="73731" name="Notes Placeholder 2">
            <a:extLst>
              <a:ext uri="{FF2B5EF4-FFF2-40B4-BE49-F238E27FC236}">
                <a16:creationId xmlns:a16="http://schemas.microsoft.com/office/drawing/2014/main" id="{7C484707-9CCD-4515-9BE1-B932A3261D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Group activity. Give them a few minutes to discuss and then share thoughts</a:t>
            </a:r>
          </a:p>
        </p:txBody>
      </p:sp>
      <p:sp>
        <p:nvSpPr>
          <p:cNvPr id="73732" name="Slide Number Placeholder 3">
            <a:extLst>
              <a:ext uri="{FF2B5EF4-FFF2-40B4-BE49-F238E27FC236}">
                <a16:creationId xmlns:a16="http://schemas.microsoft.com/office/drawing/2014/main" id="{08A69244-749B-4C56-9745-6BA7FCAC47F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2F08EC35-9522-4565-900A-9C74D62FC3E5}" type="slidenum">
              <a:rPr lang="en-GB" altLang="en-US" smtClean="0">
                <a:latin typeface="Times New Roman" panose="02020603050405020304" pitchFamily="18" charset="0"/>
              </a:rPr>
              <a:pPr/>
              <a:t>46</a:t>
            </a:fld>
            <a:endParaRPr lang="en-GB"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A861704-AF90-4798-9EED-6372B74F2DD2}"/>
              </a:ext>
            </a:extLst>
          </p:cNvPr>
          <p:cNvSpPr>
            <a:spLocks noGrp="1" noRot="1" noChangeAspect="1" noChangeArrowheads="1" noTextEdit="1"/>
          </p:cNvSpPr>
          <p:nvPr>
            <p:ph type="sldImg"/>
          </p:nvPr>
        </p:nvSpPr>
        <p:spPr>
          <a:xfrm>
            <a:off x="92075" y="747713"/>
            <a:ext cx="6624638" cy="3727450"/>
          </a:xfrm>
          <a:ln/>
        </p:spPr>
      </p:sp>
      <p:sp>
        <p:nvSpPr>
          <p:cNvPr id="76803" name="Notes Placeholder 2">
            <a:extLst>
              <a:ext uri="{FF2B5EF4-FFF2-40B4-BE49-F238E27FC236}">
                <a16:creationId xmlns:a16="http://schemas.microsoft.com/office/drawing/2014/main" id="{A5FADC6E-8840-4F2D-9CA5-A39E690564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Group activity. Give them a few minutes to discuss and then share thoughts</a:t>
            </a:r>
          </a:p>
          <a:p>
            <a:endParaRPr lang="en-GB" altLang="en-US">
              <a:cs typeface="Arial" panose="020B0604020202020204" pitchFamily="34" charset="0"/>
            </a:endParaRPr>
          </a:p>
          <a:p>
            <a:r>
              <a:rPr lang="en-GB" altLang="en-US">
                <a:latin typeface="Arial" panose="020B0604020202020204" pitchFamily="34" charset="0"/>
                <a:cs typeface="Arial" panose="020B0604020202020204" pitchFamily="34" charset="0"/>
              </a:rPr>
              <a:t>Improve cognitive skills : getting them to think about the results they get (or sample data provided) and what it means.</a:t>
            </a:r>
          </a:p>
          <a:p>
            <a:endParaRPr lang="en-GB" altLang="en-US">
              <a:cs typeface="Arial" panose="020B0604020202020204" pitchFamily="34" charset="0"/>
            </a:endParaRPr>
          </a:p>
        </p:txBody>
      </p:sp>
      <p:sp>
        <p:nvSpPr>
          <p:cNvPr id="76804" name="Slide Number Placeholder 3">
            <a:extLst>
              <a:ext uri="{FF2B5EF4-FFF2-40B4-BE49-F238E27FC236}">
                <a16:creationId xmlns:a16="http://schemas.microsoft.com/office/drawing/2014/main" id="{F4CFBA30-BED1-4EA4-8597-FF6F28451C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FAD5DA80-AAFE-427E-91D5-AA9A156D33D6}" type="slidenum">
              <a:rPr lang="en-GB" altLang="en-US" smtClean="0">
                <a:latin typeface="Times New Roman" panose="02020603050405020304" pitchFamily="18" charset="0"/>
              </a:rPr>
              <a:pPr/>
              <a:t>48</a:t>
            </a:fld>
            <a:endParaRPr lang="en-GB"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A53CF00-57DB-4F3C-A304-1EC1567C5951}"/>
              </a:ext>
            </a:extLst>
          </p:cNvPr>
          <p:cNvSpPr>
            <a:spLocks noGrp="1" noRot="1" noChangeAspect="1" noChangeArrowheads="1" noTextEdit="1"/>
          </p:cNvSpPr>
          <p:nvPr>
            <p:ph type="sldImg"/>
          </p:nvPr>
        </p:nvSpPr>
        <p:spPr>
          <a:xfrm>
            <a:off x="92075" y="747713"/>
            <a:ext cx="6624638" cy="3727450"/>
          </a:xfrm>
          <a:ln/>
        </p:spPr>
      </p:sp>
      <p:sp>
        <p:nvSpPr>
          <p:cNvPr id="78851" name="Notes Placeholder 2">
            <a:extLst>
              <a:ext uri="{FF2B5EF4-FFF2-40B4-BE49-F238E27FC236}">
                <a16:creationId xmlns:a16="http://schemas.microsoft.com/office/drawing/2014/main" id="{9A3C60A5-E293-4019-A9F5-9B53E45D80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Raise hand if what to share</a:t>
            </a:r>
          </a:p>
          <a:p>
            <a:r>
              <a:rPr lang="en-GB" altLang="en-US">
                <a:cs typeface="Arial" panose="020B0604020202020204" pitchFamily="34" charset="0"/>
              </a:rPr>
              <a:t>To emulate or avoid as appropriate in own teaching.</a:t>
            </a:r>
          </a:p>
        </p:txBody>
      </p:sp>
      <p:sp>
        <p:nvSpPr>
          <p:cNvPr id="78852" name="Slide Number Placeholder 3">
            <a:extLst>
              <a:ext uri="{FF2B5EF4-FFF2-40B4-BE49-F238E27FC236}">
                <a16:creationId xmlns:a16="http://schemas.microsoft.com/office/drawing/2014/main" id="{2A9C01AB-DBEF-4279-8CBD-4DE71DDCBF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4085B7F1-7274-4371-A290-D187294F2F80}" type="slidenum">
              <a:rPr lang="en-GB" altLang="en-US" smtClean="0">
                <a:latin typeface="Times New Roman" panose="02020603050405020304" pitchFamily="18" charset="0"/>
              </a:rPr>
              <a:pPr/>
              <a:t>49</a:t>
            </a:fld>
            <a:endParaRPr lang="en-GB"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09BC282-E563-43A8-8DAD-320D2E262CAA}"/>
              </a:ext>
            </a:extLst>
          </p:cNvPr>
          <p:cNvSpPr>
            <a:spLocks noGrp="1" noRot="1" noChangeAspect="1" noChangeArrowheads="1" noTextEdit="1"/>
          </p:cNvSpPr>
          <p:nvPr>
            <p:ph type="sldImg"/>
          </p:nvPr>
        </p:nvSpPr>
        <p:spPr>
          <a:xfrm>
            <a:off x="92075" y="747713"/>
            <a:ext cx="6624638" cy="3727450"/>
          </a:xfrm>
          <a:ln/>
        </p:spPr>
      </p:sp>
      <p:sp>
        <p:nvSpPr>
          <p:cNvPr id="81923" name="Notes Placeholder 2">
            <a:extLst>
              <a:ext uri="{FF2B5EF4-FFF2-40B4-BE49-F238E27FC236}">
                <a16:creationId xmlns:a16="http://schemas.microsoft.com/office/drawing/2014/main" id="{4B34476E-A2B2-47E5-85C0-1FDDDFF84A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In times of covid course - Exercise to consider on their own initially then I will go over answers</a:t>
            </a:r>
          </a:p>
        </p:txBody>
      </p:sp>
      <p:sp>
        <p:nvSpPr>
          <p:cNvPr id="81924" name="Slide Number Placeholder 3">
            <a:extLst>
              <a:ext uri="{FF2B5EF4-FFF2-40B4-BE49-F238E27FC236}">
                <a16:creationId xmlns:a16="http://schemas.microsoft.com/office/drawing/2014/main" id="{B733005C-D896-4F51-8E0A-7985D53A42B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B8A7977A-F2EB-4655-B127-B987E6F3F796}" type="slidenum">
              <a:rPr lang="en-GB" altLang="en-US" smtClean="0">
                <a:latin typeface="Times New Roman" panose="02020603050405020304" pitchFamily="18" charset="0"/>
              </a:rPr>
              <a:pPr/>
              <a:t>51</a:t>
            </a:fld>
            <a:endParaRPr lang="en-GB"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54679E0-BB6D-44BC-96F6-14E410288939}"/>
              </a:ext>
            </a:extLst>
          </p:cNvPr>
          <p:cNvSpPr>
            <a:spLocks noGrp="1" noRot="1" noChangeAspect="1" noChangeArrowheads="1" noTextEdit="1"/>
          </p:cNvSpPr>
          <p:nvPr>
            <p:ph type="sldImg"/>
          </p:nvPr>
        </p:nvSpPr>
        <p:spPr>
          <a:xfrm>
            <a:off x="92075" y="747713"/>
            <a:ext cx="6624638" cy="3727450"/>
          </a:xfrm>
          <a:ln/>
        </p:spPr>
      </p:sp>
      <p:sp>
        <p:nvSpPr>
          <p:cNvPr id="83971" name="Notes Placeholder 2">
            <a:extLst>
              <a:ext uri="{FF2B5EF4-FFF2-40B4-BE49-F238E27FC236}">
                <a16:creationId xmlns:a16="http://schemas.microsoft.com/office/drawing/2014/main" id="{DC734E5F-1796-4DD0-8625-C7E41099B5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Give a few minutes for them to think of their answers</a:t>
            </a:r>
          </a:p>
        </p:txBody>
      </p:sp>
      <p:sp>
        <p:nvSpPr>
          <p:cNvPr id="83972" name="Slide Number Placeholder 3">
            <a:extLst>
              <a:ext uri="{FF2B5EF4-FFF2-40B4-BE49-F238E27FC236}">
                <a16:creationId xmlns:a16="http://schemas.microsoft.com/office/drawing/2014/main" id="{B87E0604-0680-4F18-98AD-0DD4B39C121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35E4F174-24F7-4CFD-AAAF-B2E3D10B6D4F}" type="slidenum">
              <a:rPr lang="en-GB" altLang="en-US" smtClean="0">
                <a:latin typeface="Times New Roman" panose="02020603050405020304" pitchFamily="18" charset="0"/>
              </a:rPr>
              <a:pPr/>
              <a:t>52</a:t>
            </a:fld>
            <a:endParaRPr lang="en-GB"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AB84958-7633-484F-AD5C-0C8DF851B105}"/>
              </a:ext>
            </a:extLst>
          </p:cNvPr>
          <p:cNvSpPr>
            <a:spLocks noGrp="1" noRot="1" noChangeAspect="1" noChangeArrowheads="1" noTextEdit="1"/>
          </p:cNvSpPr>
          <p:nvPr>
            <p:ph type="sldImg"/>
          </p:nvPr>
        </p:nvSpPr>
        <p:spPr>
          <a:xfrm>
            <a:off x="92075" y="747713"/>
            <a:ext cx="6624638" cy="3727450"/>
          </a:xfrm>
          <a:ln/>
        </p:spPr>
      </p:sp>
      <p:sp>
        <p:nvSpPr>
          <p:cNvPr id="86019" name="Notes Placeholder 2">
            <a:extLst>
              <a:ext uri="{FF2B5EF4-FFF2-40B4-BE49-F238E27FC236}">
                <a16:creationId xmlns:a16="http://schemas.microsoft.com/office/drawing/2014/main" id="{267C9C18-3FAA-43C3-B69D-BF3248A8AA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86020" name="Slide Number Placeholder 3">
            <a:extLst>
              <a:ext uri="{FF2B5EF4-FFF2-40B4-BE49-F238E27FC236}">
                <a16:creationId xmlns:a16="http://schemas.microsoft.com/office/drawing/2014/main" id="{CD371C13-4AF0-44AB-8769-CEBDBF908FD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23B52067-DCCC-4CEE-9B98-1895A9E2646E}" type="slidenum">
              <a:rPr lang="en-GB" altLang="en-US" smtClean="0">
                <a:latin typeface="Times New Roman" panose="02020603050405020304" pitchFamily="18" charset="0"/>
              </a:rPr>
              <a:pPr/>
              <a:t>53</a:t>
            </a:fld>
            <a:endParaRPr lang="en-GB"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B9145D0-BFC7-499E-B632-8EAA1685F17D}"/>
              </a:ext>
            </a:extLst>
          </p:cNvPr>
          <p:cNvSpPr>
            <a:spLocks noGrp="1" noRot="1" noChangeAspect="1" noChangeArrowheads="1" noTextEdit="1"/>
          </p:cNvSpPr>
          <p:nvPr>
            <p:ph type="sldImg"/>
          </p:nvPr>
        </p:nvSpPr>
        <p:spPr>
          <a:xfrm>
            <a:off x="92075" y="747713"/>
            <a:ext cx="6624638" cy="3727450"/>
          </a:xfrm>
          <a:ln/>
        </p:spPr>
      </p:sp>
      <p:sp>
        <p:nvSpPr>
          <p:cNvPr id="88067" name="Notes Placeholder 2">
            <a:extLst>
              <a:ext uri="{FF2B5EF4-FFF2-40B4-BE49-F238E27FC236}">
                <a16:creationId xmlns:a16="http://schemas.microsoft.com/office/drawing/2014/main" id="{4AFF65CE-C07E-41D3-9A42-12378E5F20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Give a few minutes for them to think of their answers</a:t>
            </a:r>
          </a:p>
          <a:p>
            <a:endParaRPr lang="en-GB" altLang="en-US">
              <a:cs typeface="Arial" panose="020B0604020202020204" pitchFamily="34" charset="0"/>
            </a:endParaRPr>
          </a:p>
        </p:txBody>
      </p:sp>
      <p:sp>
        <p:nvSpPr>
          <p:cNvPr id="88068" name="Slide Number Placeholder 3">
            <a:extLst>
              <a:ext uri="{FF2B5EF4-FFF2-40B4-BE49-F238E27FC236}">
                <a16:creationId xmlns:a16="http://schemas.microsoft.com/office/drawing/2014/main" id="{A4D46E69-3848-4A6E-9434-50777530EF4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2FE28A56-F0AC-4153-8F28-1BE32B8C7646}" type="slidenum">
              <a:rPr lang="en-GB" altLang="en-US" smtClean="0">
                <a:latin typeface="Times New Roman" panose="02020603050405020304" pitchFamily="18" charset="0"/>
              </a:rPr>
              <a:pPr/>
              <a:t>54</a:t>
            </a:fld>
            <a:endParaRPr lang="en-GB"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EAD501C-5D5B-4CDB-A1FF-E5F24D529CE6}"/>
              </a:ext>
            </a:extLst>
          </p:cNvPr>
          <p:cNvSpPr>
            <a:spLocks noGrp="1" noRot="1" noChangeAspect="1" noChangeArrowheads="1" noTextEdit="1"/>
          </p:cNvSpPr>
          <p:nvPr>
            <p:ph type="sldImg"/>
          </p:nvPr>
        </p:nvSpPr>
        <p:spPr>
          <a:xfrm>
            <a:off x="92075" y="747713"/>
            <a:ext cx="6624638" cy="3727450"/>
          </a:xfrm>
          <a:ln/>
        </p:spPr>
      </p:sp>
      <p:sp>
        <p:nvSpPr>
          <p:cNvPr id="90115" name="Notes Placeholder 2">
            <a:extLst>
              <a:ext uri="{FF2B5EF4-FFF2-40B4-BE49-F238E27FC236}">
                <a16:creationId xmlns:a16="http://schemas.microsoft.com/office/drawing/2014/main" id="{1D85977E-ED64-42FE-9B85-6ACF10574E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Nb new addition ICA for 2018</a:t>
            </a:r>
          </a:p>
        </p:txBody>
      </p:sp>
      <p:sp>
        <p:nvSpPr>
          <p:cNvPr id="90116" name="Slide Number Placeholder 3">
            <a:extLst>
              <a:ext uri="{FF2B5EF4-FFF2-40B4-BE49-F238E27FC236}">
                <a16:creationId xmlns:a16="http://schemas.microsoft.com/office/drawing/2014/main" id="{B567B03E-2B9C-4A89-8DCF-45C0F54A148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1880D26A-043B-4C64-B47D-438A0B7684B2}" type="slidenum">
              <a:rPr lang="en-GB" altLang="en-US" smtClean="0">
                <a:latin typeface="Times New Roman" panose="02020603050405020304" pitchFamily="18" charset="0"/>
              </a:rPr>
              <a:pPr/>
              <a:t>55</a:t>
            </a:fld>
            <a:endParaRPr lang="en-GB"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43B08FB5-675A-444D-A768-1D2D062500F2}"/>
              </a:ext>
            </a:extLst>
          </p:cNvPr>
          <p:cNvSpPr>
            <a:spLocks noGrp="1" noRot="1" noChangeAspect="1" noChangeArrowheads="1" noTextEdit="1"/>
          </p:cNvSpPr>
          <p:nvPr>
            <p:ph type="sldImg"/>
          </p:nvPr>
        </p:nvSpPr>
        <p:spPr>
          <a:xfrm>
            <a:off x="92075" y="747713"/>
            <a:ext cx="6624638" cy="3727450"/>
          </a:xfrm>
          <a:ln/>
        </p:spPr>
      </p:sp>
      <p:sp>
        <p:nvSpPr>
          <p:cNvPr id="94211" name="Notes Placeholder 2">
            <a:extLst>
              <a:ext uri="{FF2B5EF4-FFF2-40B4-BE49-F238E27FC236}">
                <a16:creationId xmlns:a16="http://schemas.microsoft.com/office/drawing/2014/main" id="{C10D8419-2604-494D-9B6B-8435C66B71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New slide for 2016 as a result of the demonstrator feedback session 2016. Really just want to point out that they should ask their floor-leader on what to do if a student wants/starts leaving early. Could have implication e.g. if an assessment is part of the practical (as in BEE1). Also they may miss something the floor-leader would be doing or saying at the end of the practical. Ultimately we can’t force students to stay but we can help point out what they will miss by leaving early.</a:t>
            </a:r>
          </a:p>
          <a:p>
            <a:r>
              <a:rPr lang="en-GB" altLang="en-US">
                <a:cs typeface="Arial" panose="020B0604020202020204" pitchFamily="34" charset="0"/>
              </a:rPr>
              <a:t>Also can’t force students to participate but they should let the floor-leader know as they may want to have a chat with the student.</a:t>
            </a:r>
          </a:p>
        </p:txBody>
      </p:sp>
      <p:sp>
        <p:nvSpPr>
          <p:cNvPr id="94212" name="Slide Number Placeholder 3">
            <a:extLst>
              <a:ext uri="{FF2B5EF4-FFF2-40B4-BE49-F238E27FC236}">
                <a16:creationId xmlns:a16="http://schemas.microsoft.com/office/drawing/2014/main" id="{6042E227-4FAD-4356-B377-3A03AB61E1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C0FF2DD8-3CD3-45F9-9780-5CFAF8807B43}" type="slidenum">
              <a:rPr lang="en-GB" altLang="en-US" smtClean="0">
                <a:latin typeface="Times New Roman" panose="02020603050405020304" pitchFamily="18" charset="0"/>
              </a:rPr>
              <a:pPr/>
              <a:t>58</a:t>
            </a:fld>
            <a:endParaRPr lang="en-GB"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D456439-0F19-46A3-B18F-592A619352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579E6D46-CFEE-4B60-B519-E9C6D5AB2494}" type="slidenum">
              <a:rPr lang="en-GB" altLang="en-US" smtClean="0">
                <a:latin typeface="Times New Roman" panose="02020603050405020304" pitchFamily="18" charset="0"/>
              </a:rPr>
              <a:pPr/>
              <a:t>5</a:t>
            </a:fld>
            <a:endParaRPr lang="en-GB"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9751727E-748D-4719-B989-8687FBD01B7C}"/>
              </a:ext>
            </a:extLst>
          </p:cNvPr>
          <p:cNvSpPr>
            <a:spLocks noGrp="1" noRot="1" noChangeAspect="1" noChangeArrowheads="1" noTextEdit="1"/>
          </p:cNvSpPr>
          <p:nvPr>
            <p:ph type="sldImg"/>
          </p:nvPr>
        </p:nvSpPr>
        <p:spPr>
          <a:xfrm>
            <a:off x="92075" y="747713"/>
            <a:ext cx="6624638" cy="3727450"/>
          </a:xfrm>
          <a:ln/>
        </p:spPr>
      </p:sp>
      <p:sp>
        <p:nvSpPr>
          <p:cNvPr id="14340" name="Rectangle 3">
            <a:extLst>
              <a:ext uri="{FF2B5EF4-FFF2-40B4-BE49-F238E27FC236}">
                <a16:creationId xmlns:a16="http://schemas.microsoft.com/office/drawing/2014/main" id="{A6C71EC8-3160-4675-B4FD-8A91BB1AD7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cs typeface="Arial" panose="020B0604020202020204" pitchFamily="34" charset="0"/>
              </a:rPr>
              <a:t>Point out that Banhi deals with contractual matters, I can provide general help/advice to demonstrators. Most contact with Floor leader &amp; technicians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9459DCC-C5A2-428E-B76D-75F788363E1A}"/>
              </a:ext>
            </a:extLst>
          </p:cNvPr>
          <p:cNvSpPr>
            <a:spLocks noGrp="1" noRot="1" noChangeAspect="1" noChangeArrowheads="1" noTextEdit="1"/>
          </p:cNvSpPr>
          <p:nvPr>
            <p:ph type="sldImg"/>
          </p:nvPr>
        </p:nvSpPr>
        <p:spPr>
          <a:xfrm>
            <a:off x="92075" y="747713"/>
            <a:ext cx="6624638" cy="3727450"/>
          </a:xfrm>
          <a:ln/>
        </p:spPr>
      </p:sp>
      <p:sp>
        <p:nvSpPr>
          <p:cNvPr id="96259" name="Notes Placeholder 2">
            <a:extLst>
              <a:ext uri="{FF2B5EF4-FFF2-40B4-BE49-F238E27FC236}">
                <a16:creationId xmlns:a16="http://schemas.microsoft.com/office/drawing/2014/main" id="{461DAD26-C378-4405-B13E-861256AE76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cs typeface="Arial" panose="020B0604020202020204" pitchFamily="34" charset="0"/>
              </a:rPr>
              <a:t>Offer to help clear up</a:t>
            </a:r>
            <a:r>
              <a:rPr lang="en-GB" altLang="en-US">
                <a:cs typeface="Arial" panose="020B0604020202020204" pitchFamily="34" charset="0"/>
              </a:rPr>
              <a:t> – within the contracted hours but do check what is being kept and what is being thrown away.</a:t>
            </a:r>
            <a:endParaRPr lang="en-GB" altLang="en-US">
              <a:latin typeface="Arial" panose="020B0604020202020204" pitchFamily="34" charset="0"/>
              <a:cs typeface="Arial" panose="020B0604020202020204" pitchFamily="34" charset="0"/>
            </a:endParaRPr>
          </a:p>
        </p:txBody>
      </p:sp>
      <p:sp>
        <p:nvSpPr>
          <p:cNvPr id="96260" name="Slide Number Placeholder 3">
            <a:extLst>
              <a:ext uri="{FF2B5EF4-FFF2-40B4-BE49-F238E27FC236}">
                <a16:creationId xmlns:a16="http://schemas.microsoft.com/office/drawing/2014/main" id="{DCFB53C9-A840-4B69-A04E-1292CE3D7CA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7F761ED3-3689-406F-9386-F6FA4A426BDF}" type="slidenum">
              <a:rPr lang="en-GB" altLang="en-US" smtClean="0">
                <a:latin typeface="Times New Roman" panose="02020603050405020304" pitchFamily="18" charset="0"/>
              </a:rPr>
              <a:pPr/>
              <a:t>59</a:t>
            </a:fld>
            <a:endParaRPr lang="en-GB"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96F3030-41FE-4C7E-878A-48D4CFE140A2}"/>
              </a:ext>
            </a:extLst>
          </p:cNvPr>
          <p:cNvSpPr>
            <a:spLocks noGrp="1" noRot="1" noChangeAspect="1" noChangeArrowheads="1" noTextEdit="1"/>
          </p:cNvSpPr>
          <p:nvPr>
            <p:ph type="sldImg"/>
          </p:nvPr>
        </p:nvSpPr>
        <p:spPr>
          <a:xfrm>
            <a:off x="92075" y="747713"/>
            <a:ext cx="6624638" cy="3727450"/>
          </a:xfrm>
          <a:ln/>
        </p:spPr>
      </p:sp>
      <p:sp>
        <p:nvSpPr>
          <p:cNvPr id="98307" name="Notes Placeholder 2">
            <a:extLst>
              <a:ext uri="{FF2B5EF4-FFF2-40B4-BE49-F238E27FC236}">
                <a16:creationId xmlns:a16="http://schemas.microsoft.com/office/drawing/2014/main" id="{84CB8FE1-3A17-456B-B299-40CCDA4312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cs typeface="Arial" panose="020B0604020202020204" pitchFamily="34" charset="0"/>
              </a:rPr>
              <a:t>Let your floor-leader know if you have a lone student in your group – don’t just move them into a group of 3, other lone students may be in the lab.</a:t>
            </a:r>
          </a:p>
          <a:p>
            <a:endParaRPr lang="en-GB" altLang="en-US">
              <a:cs typeface="Arial" panose="020B0604020202020204" pitchFamily="34" charset="0"/>
            </a:endParaRPr>
          </a:p>
        </p:txBody>
      </p:sp>
      <p:sp>
        <p:nvSpPr>
          <p:cNvPr id="98308" name="Slide Number Placeholder 3">
            <a:extLst>
              <a:ext uri="{FF2B5EF4-FFF2-40B4-BE49-F238E27FC236}">
                <a16:creationId xmlns:a16="http://schemas.microsoft.com/office/drawing/2014/main" id="{5B65CBDB-7EE6-463C-B97B-ED8C11A9797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15F17AE8-922F-40E8-800A-360D283DB507}" type="slidenum">
              <a:rPr lang="en-GB" altLang="en-US" smtClean="0">
                <a:latin typeface="Times New Roman" panose="02020603050405020304" pitchFamily="18" charset="0"/>
              </a:rPr>
              <a:pPr/>
              <a:t>60</a:t>
            </a:fld>
            <a:endParaRPr lang="en-GB"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CD3ED71-808C-4F5E-BFA2-82E0FE7F2757}"/>
              </a:ext>
            </a:extLst>
          </p:cNvPr>
          <p:cNvSpPr>
            <a:spLocks noGrp="1" noRot="1" noChangeAspect="1" noChangeArrowheads="1" noTextEdit="1"/>
          </p:cNvSpPr>
          <p:nvPr>
            <p:ph type="sldImg"/>
          </p:nvPr>
        </p:nvSpPr>
        <p:spPr>
          <a:xfrm>
            <a:off x="92075" y="747713"/>
            <a:ext cx="6624638" cy="3727450"/>
          </a:xfrm>
          <a:ln/>
        </p:spPr>
      </p:sp>
      <p:sp>
        <p:nvSpPr>
          <p:cNvPr id="101379" name="Notes Placeholder 2">
            <a:extLst>
              <a:ext uri="{FF2B5EF4-FFF2-40B4-BE49-F238E27FC236}">
                <a16:creationId xmlns:a16="http://schemas.microsoft.com/office/drawing/2014/main" id="{9A2E2D2A-C57D-42F9-B9EC-63AAEE54F7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cs typeface="Arial" panose="020B0604020202020204" pitchFamily="34" charset="0"/>
              </a:rPr>
              <a:t>Some reasons (may be others) </a:t>
            </a:r>
          </a:p>
          <a:p>
            <a:pPr eaLnBrk="1" hangingPunct="1"/>
            <a:r>
              <a:rPr lang="en-GB" altLang="en-US">
                <a:cs typeface="Arial" panose="020B0604020202020204" pitchFamily="34" charset="0"/>
              </a:rPr>
              <a:t>Remember to discuss that for some cultures, asking questions of a teacher is unacceptable as they think that the teacher is so good that if they don’t understand something, it is a problem with them! Also in some cultures, they are not taught or encouraged to ask questions or to question what is being said.</a:t>
            </a:r>
          </a:p>
          <a:p>
            <a:pPr eaLnBrk="1" hangingPunct="1">
              <a:spcBef>
                <a:spcPct val="0"/>
              </a:spcBef>
            </a:pPr>
            <a:r>
              <a:rPr lang="en-GB" altLang="en-US">
                <a:cs typeface="Arial" panose="020B0604020202020204" pitchFamily="34" charset="0"/>
              </a:rPr>
              <a:t>Their cultural B/G means they will not ask questions (they don’t want to question authority as it may be seen (in their eyes) that the tutor/professor was not 100% clear in the explanation given)</a:t>
            </a:r>
          </a:p>
          <a:p>
            <a:pPr eaLnBrk="1" hangingPunct="1">
              <a:spcBef>
                <a:spcPct val="0"/>
              </a:spcBef>
            </a:pPr>
            <a:r>
              <a:rPr lang="en-GB" altLang="en-US">
                <a:cs typeface="Arial" panose="020B0604020202020204" pitchFamily="34" charset="0"/>
              </a:rPr>
              <a:t>Their cultural B/G means they don’t know how to ask questions (i.e. this is alien to them, they have not had the opportunity to learn how to ask a question).</a:t>
            </a:r>
          </a:p>
          <a:p>
            <a:pPr eaLnBrk="1" hangingPunct="1"/>
            <a:endParaRPr lang="en-GB" altLang="en-US">
              <a:cs typeface="Arial" panose="020B0604020202020204" pitchFamily="34" charset="0"/>
            </a:endParaRPr>
          </a:p>
        </p:txBody>
      </p:sp>
      <p:sp>
        <p:nvSpPr>
          <p:cNvPr id="101380" name="Slide Number Placeholder 3">
            <a:extLst>
              <a:ext uri="{FF2B5EF4-FFF2-40B4-BE49-F238E27FC236}">
                <a16:creationId xmlns:a16="http://schemas.microsoft.com/office/drawing/2014/main" id="{77F4AE79-6258-41A3-AD93-21F9DD8192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5DB9E4FB-709E-4839-91D7-362303E4C117}" type="slidenum">
              <a:rPr lang="en-GB" altLang="en-US" smtClean="0">
                <a:latin typeface="Times New Roman" panose="02020603050405020304" pitchFamily="18" charset="0"/>
              </a:rPr>
              <a:pPr/>
              <a:t>62</a:t>
            </a:fld>
            <a:endParaRPr lang="en-GB"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E4417C99-5BD5-4B0A-A886-68402B8171CF}"/>
              </a:ext>
            </a:extLst>
          </p:cNvPr>
          <p:cNvSpPr>
            <a:spLocks noGrp="1" noRot="1" noChangeAspect="1" noChangeArrowheads="1" noTextEdit="1"/>
          </p:cNvSpPr>
          <p:nvPr>
            <p:ph type="sldImg"/>
          </p:nvPr>
        </p:nvSpPr>
        <p:spPr>
          <a:xfrm>
            <a:off x="92075" y="747713"/>
            <a:ext cx="6624638" cy="3727450"/>
          </a:xfrm>
          <a:ln/>
        </p:spPr>
      </p:sp>
      <p:sp>
        <p:nvSpPr>
          <p:cNvPr id="105475" name="Notes Placeholder 2">
            <a:extLst>
              <a:ext uri="{FF2B5EF4-FFF2-40B4-BE49-F238E27FC236}">
                <a16:creationId xmlns:a16="http://schemas.microsoft.com/office/drawing/2014/main" id="{C2483500-D6A6-4690-A45A-30ABD582DC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solidFill>
                  <a:schemeClr val="bg1"/>
                </a:solidFill>
                <a:cs typeface="Arial" panose="020B0604020202020204" pitchFamily="34" charset="0"/>
              </a:rPr>
              <a:t>They should know how to contact their PT  - check that they do – they can request a meeting via their Myed page. Alternatively they can contact the support team.</a:t>
            </a:r>
          </a:p>
          <a:p>
            <a:endParaRPr lang="en-GB" altLang="en-US">
              <a:cs typeface="Arial" panose="020B0604020202020204" pitchFamily="34" charset="0"/>
            </a:endParaRPr>
          </a:p>
        </p:txBody>
      </p:sp>
      <p:sp>
        <p:nvSpPr>
          <p:cNvPr id="105476" name="Slide Number Placeholder 3">
            <a:extLst>
              <a:ext uri="{FF2B5EF4-FFF2-40B4-BE49-F238E27FC236}">
                <a16:creationId xmlns:a16="http://schemas.microsoft.com/office/drawing/2014/main" id="{70E52058-1537-4AB2-91AB-A2D863255A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B728C775-D10A-475C-96A4-45437B146EDE}" type="slidenum">
              <a:rPr lang="en-GB" altLang="en-US" smtClean="0">
                <a:latin typeface="Times New Roman" panose="02020603050405020304" pitchFamily="18" charset="0"/>
              </a:rPr>
              <a:pPr/>
              <a:t>65</a:t>
            </a:fld>
            <a:endParaRPr lang="en-GB"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7D83505-8BDC-4255-9647-E63D2C1B1B38}"/>
              </a:ext>
            </a:extLst>
          </p:cNvPr>
          <p:cNvSpPr>
            <a:spLocks noGrp="1" noRot="1" noChangeAspect="1" noChangeArrowheads="1" noTextEdit="1"/>
          </p:cNvSpPr>
          <p:nvPr>
            <p:ph type="sldImg"/>
          </p:nvPr>
        </p:nvSpPr>
        <p:spPr>
          <a:xfrm>
            <a:off x="92075" y="747713"/>
            <a:ext cx="6624638" cy="3727450"/>
          </a:xfrm>
          <a:ln/>
        </p:spPr>
      </p:sp>
      <p:sp>
        <p:nvSpPr>
          <p:cNvPr id="107523" name="Notes Placeholder 2">
            <a:extLst>
              <a:ext uri="{FF2B5EF4-FFF2-40B4-BE49-F238E27FC236}">
                <a16:creationId xmlns:a16="http://schemas.microsoft.com/office/drawing/2014/main" id="{5323A075-A526-488F-B7BC-B5C5CB58C3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However if you have real concerns about a student and you think that they may be at risk, let a member of the BTO or CO/FL know.</a:t>
            </a:r>
          </a:p>
        </p:txBody>
      </p:sp>
      <p:sp>
        <p:nvSpPr>
          <p:cNvPr id="107524" name="Slide Number Placeholder 3">
            <a:extLst>
              <a:ext uri="{FF2B5EF4-FFF2-40B4-BE49-F238E27FC236}">
                <a16:creationId xmlns:a16="http://schemas.microsoft.com/office/drawing/2014/main" id="{CBEAFFDD-1902-4F20-AB9B-F4207390CE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75C99C71-5181-48FF-A3F7-C81D0CBEEE91}" type="slidenum">
              <a:rPr lang="en-GB" altLang="en-US" smtClean="0">
                <a:latin typeface="Times New Roman" panose="02020603050405020304" pitchFamily="18" charset="0"/>
              </a:rPr>
              <a:pPr/>
              <a:t>66</a:t>
            </a:fld>
            <a:endParaRPr lang="en-GB"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713D061F-721D-4E80-9FB3-6275B3F44159}"/>
              </a:ext>
            </a:extLst>
          </p:cNvPr>
          <p:cNvSpPr>
            <a:spLocks noGrp="1" noRot="1" noChangeAspect="1" noChangeArrowheads="1" noTextEdit="1"/>
          </p:cNvSpPr>
          <p:nvPr>
            <p:ph type="sldImg"/>
          </p:nvPr>
        </p:nvSpPr>
        <p:spPr>
          <a:xfrm>
            <a:off x="92075" y="747713"/>
            <a:ext cx="6624638" cy="3727450"/>
          </a:xfrm>
          <a:ln/>
        </p:spPr>
      </p:sp>
      <p:sp>
        <p:nvSpPr>
          <p:cNvPr id="109571" name="Notes Placeholder 2">
            <a:extLst>
              <a:ext uri="{FF2B5EF4-FFF2-40B4-BE49-F238E27FC236}">
                <a16:creationId xmlns:a16="http://schemas.microsoft.com/office/drawing/2014/main" id="{36B424D2-D409-4FA5-8BD7-C1B7E16B1D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109572" name="Slide Number Placeholder 3">
            <a:extLst>
              <a:ext uri="{FF2B5EF4-FFF2-40B4-BE49-F238E27FC236}">
                <a16:creationId xmlns:a16="http://schemas.microsoft.com/office/drawing/2014/main" id="{E5BB84B1-5EB5-4DBC-9292-4115AED4268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EBDFEEAD-096F-4C48-A128-AE7AD47066B7}" type="slidenum">
              <a:rPr lang="en-GB" altLang="en-US" smtClean="0">
                <a:latin typeface="Times New Roman" panose="02020603050405020304" pitchFamily="18" charset="0"/>
              </a:rPr>
              <a:pPr/>
              <a:t>67</a:t>
            </a:fld>
            <a:endParaRPr lang="en-GB"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23994544-C3FE-4459-B289-3BBEED4E7003}"/>
              </a:ext>
            </a:extLst>
          </p:cNvPr>
          <p:cNvSpPr>
            <a:spLocks noGrp="1" noRot="1" noChangeAspect="1" noChangeArrowheads="1" noTextEdit="1"/>
          </p:cNvSpPr>
          <p:nvPr>
            <p:ph type="sldImg"/>
          </p:nvPr>
        </p:nvSpPr>
        <p:spPr>
          <a:xfrm>
            <a:off x="92075" y="747713"/>
            <a:ext cx="6624638" cy="3727450"/>
          </a:xfrm>
          <a:ln/>
        </p:spPr>
      </p:sp>
      <p:sp>
        <p:nvSpPr>
          <p:cNvPr id="111619" name="Notes Placeholder 2">
            <a:extLst>
              <a:ext uri="{FF2B5EF4-FFF2-40B4-BE49-F238E27FC236}">
                <a16:creationId xmlns:a16="http://schemas.microsoft.com/office/drawing/2014/main" id="{30CE4372-844B-40DD-B8AA-A0681855A3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This is deliberately short and not detailed as not all demonstrators will mark and when they do it will vary according to what piece of work they are marking. </a:t>
            </a:r>
          </a:p>
          <a:p>
            <a:r>
              <a:rPr lang="en-GB" altLang="en-US">
                <a:cs typeface="Arial" panose="020B0604020202020204" pitchFamily="34" charset="0"/>
              </a:rPr>
              <a:t>If part of course then should be told at time of signing up to demonstrate on the course. If stand alone then it is in addition to demonstrating duties for a course.</a:t>
            </a:r>
          </a:p>
        </p:txBody>
      </p:sp>
      <p:sp>
        <p:nvSpPr>
          <p:cNvPr id="111620" name="Slide Number Placeholder 3">
            <a:extLst>
              <a:ext uri="{FF2B5EF4-FFF2-40B4-BE49-F238E27FC236}">
                <a16:creationId xmlns:a16="http://schemas.microsoft.com/office/drawing/2014/main" id="{19BD4FD6-E423-43F7-99CE-36B5345AD61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CD780A97-FDC1-44B9-B677-3929DCFEF36B}" type="slidenum">
              <a:rPr lang="en-GB" altLang="en-US" smtClean="0">
                <a:latin typeface="Times New Roman" panose="02020603050405020304" pitchFamily="18" charset="0"/>
              </a:rPr>
              <a:pPr/>
              <a:t>68</a:t>
            </a:fld>
            <a:endParaRPr lang="en-GB"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D0122724-3755-4F35-AACD-5CC8BEE4E405}"/>
              </a:ext>
            </a:extLst>
          </p:cNvPr>
          <p:cNvSpPr>
            <a:spLocks noGrp="1" noRot="1" noChangeAspect="1" noChangeArrowheads="1" noTextEdit="1"/>
          </p:cNvSpPr>
          <p:nvPr>
            <p:ph type="sldImg"/>
          </p:nvPr>
        </p:nvSpPr>
        <p:spPr>
          <a:xfrm>
            <a:off x="92075" y="747713"/>
            <a:ext cx="6624638" cy="3727450"/>
          </a:xfrm>
          <a:ln/>
        </p:spPr>
      </p:sp>
      <p:sp>
        <p:nvSpPr>
          <p:cNvPr id="113667" name="Notes Placeholder 2">
            <a:extLst>
              <a:ext uri="{FF2B5EF4-FFF2-40B4-BE49-F238E27FC236}">
                <a16:creationId xmlns:a16="http://schemas.microsoft.com/office/drawing/2014/main" id="{1AF87D9A-E5CE-4FA2-84F6-3ECB062BC2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cs typeface="Arial" panose="020B0604020202020204" pitchFamily="34" charset="0"/>
              </a:rPr>
              <a:t>Define what we mean by formative and summative feedback.</a:t>
            </a:r>
          </a:p>
          <a:p>
            <a:r>
              <a:rPr lang="en-US" altLang="en-US">
                <a:cs typeface="Arial" panose="020B0604020202020204" pitchFamily="34" charset="0"/>
              </a:rPr>
              <a:t>Mention that less formal feedback is provided in practicals and tutorials by the demonstrators and tutors too.</a:t>
            </a:r>
          </a:p>
        </p:txBody>
      </p:sp>
      <p:sp>
        <p:nvSpPr>
          <p:cNvPr id="113668" name="Slide Number Placeholder 3">
            <a:extLst>
              <a:ext uri="{FF2B5EF4-FFF2-40B4-BE49-F238E27FC236}">
                <a16:creationId xmlns:a16="http://schemas.microsoft.com/office/drawing/2014/main" id="{DF8787AA-1C87-4A37-B348-5485654F88E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EA99A262-48AC-44CE-A123-800986C5DD9C}" type="slidenum">
              <a:rPr lang="en-GB" altLang="en-US" smtClean="0">
                <a:latin typeface="Times New Roman" panose="02020603050405020304" pitchFamily="18" charset="0"/>
              </a:rPr>
              <a:pPr/>
              <a:t>69</a:t>
            </a:fld>
            <a:endParaRPr lang="en-GB"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6BBE1F0-3203-4D44-845F-C61F10803FD4}"/>
              </a:ext>
            </a:extLst>
          </p:cNvPr>
          <p:cNvSpPr>
            <a:spLocks noGrp="1" noRot="1" noChangeAspect="1" noChangeArrowheads="1" noTextEdit="1"/>
          </p:cNvSpPr>
          <p:nvPr>
            <p:ph type="sldImg"/>
          </p:nvPr>
        </p:nvSpPr>
        <p:spPr>
          <a:xfrm>
            <a:off x="92075" y="747713"/>
            <a:ext cx="6624638" cy="3727450"/>
          </a:xfrm>
          <a:ln/>
        </p:spPr>
      </p:sp>
      <p:sp>
        <p:nvSpPr>
          <p:cNvPr id="116739" name="Notes Placeholder 2">
            <a:extLst>
              <a:ext uri="{FF2B5EF4-FFF2-40B4-BE49-F238E27FC236}">
                <a16:creationId xmlns:a16="http://schemas.microsoft.com/office/drawing/2014/main" id="{E855AA9F-51F2-445F-84AA-6AA4BCFB3F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May be asked to mark 1</a:t>
            </a:r>
            <a:r>
              <a:rPr lang="en-GB" altLang="en-US" baseline="30000">
                <a:cs typeface="Arial" panose="020B0604020202020204" pitchFamily="34" charset="0"/>
              </a:rPr>
              <a:t>st</a:t>
            </a:r>
            <a:r>
              <a:rPr lang="en-GB" altLang="en-US">
                <a:cs typeface="Arial" panose="020B0604020202020204" pitchFamily="34" charset="0"/>
              </a:rPr>
              <a:t> and 2</a:t>
            </a:r>
            <a:r>
              <a:rPr lang="en-GB" altLang="en-US" baseline="30000">
                <a:cs typeface="Arial" panose="020B0604020202020204" pitchFamily="34" charset="0"/>
              </a:rPr>
              <a:t>nd</a:t>
            </a:r>
            <a:r>
              <a:rPr lang="en-GB" altLang="en-US">
                <a:cs typeface="Arial" panose="020B0604020202020204" pitchFamily="34" charset="0"/>
              </a:rPr>
              <a:t> year UG work.</a:t>
            </a:r>
          </a:p>
        </p:txBody>
      </p:sp>
      <p:sp>
        <p:nvSpPr>
          <p:cNvPr id="116740" name="Slide Number Placeholder 3">
            <a:extLst>
              <a:ext uri="{FF2B5EF4-FFF2-40B4-BE49-F238E27FC236}">
                <a16:creationId xmlns:a16="http://schemas.microsoft.com/office/drawing/2014/main" id="{6ACEB71D-A1F1-4931-B727-01A61932E10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BEF95195-0D7B-4591-A8E4-E449B7F350BE}" type="slidenum">
              <a:rPr lang="en-GB" altLang="en-US" smtClean="0">
                <a:latin typeface="Times New Roman" panose="02020603050405020304" pitchFamily="18" charset="0"/>
              </a:rPr>
              <a:pPr/>
              <a:t>71</a:t>
            </a:fld>
            <a:endParaRPr lang="en-GB"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5D17D06-AFA2-4625-8FD5-D928F1BC80F1}"/>
              </a:ext>
            </a:extLst>
          </p:cNvPr>
          <p:cNvSpPr>
            <a:spLocks noGrp="1" noRot="1" noChangeAspect="1" noChangeArrowheads="1" noTextEdit="1"/>
          </p:cNvSpPr>
          <p:nvPr>
            <p:ph type="sldImg"/>
          </p:nvPr>
        </p:nvSpPr>
        <p:spPr>
          <a:xfrm>
            <a:off x="92075" y="747713"/>
            <a:ext cx="6624638" cy="3727450"/>
          </a:xfrm>
          <a:ln/>
        </p:spPr>
      </p:sp>
      <p:sp>
        <p:nvSpPr>
          <p:cNvPr id="118787" name="Notes Placeholder 2">
            <a:extLst>
              <a:ext uri="{FF2B5EF4-FFF2-40B4-BE49-F238E27FC236}">
                <a16:creationId xmlns:a16="http://schemas.microsoft.com/office/drawing/2014/main" id="{A60EB1CA-2B6A-498F-975B-8E93675DDB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cs typeface="Arial" panose="020B0604020202020204" pitchFamily="34" charset="0"/>
              </a:rPr>
              <a:t>Moving more to on-line marking </a:t>
            </a:r>
          </a:p>
        </p:txBody>
      </p:sp>
      <p:sp>
        <p:nvSpPr>
          <p:cNvPr id="118788" name="Slide Number Placeholder 3">
            <a:extLst>
              <a:ext uri="{FF2B5EF4-FFF2-40B4-BE49-F238E27FC236}">
                <a16:creationId xmlns:a16="http://schemas.microsoft.com/office/drawing/2014/main" id="{6207D3F9-EE3E-48C2-A49A-9FC1DCD0B4A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774245EF-7B38-4EF0-A3B9-BDC8640771CF}" type="slidenum">
              <a:rPr lang="en-GB" altLang="en-US" smtClean="0">
                <a:latin typeface="Times New Roman" panose="02020603050405020304" pitchFamily="18" charset="0"/>
              </a:rPr>
              <a:pPr/>
              <a:t>72</a:t>
            </a:fld>
            <a:endParaRPr lang="en-GB"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CD58B79-AF04-4C98-BA97-5486ED7F676D}"/>
              </a:ext>
            </a:extLst>
          </p:cNvPr>
          <p:cNvSpPr>
            <a:spLocks noGrp="1" noRot="1" noChangeAspect="1" noChangeArrowheads="1" noTextEdit="1"/>
          </p:cNvSpPr>
          <p:nvPr>
            <p:ph type="sldImg"/>
          </p:nvPr>
        </p:nvSpPr>
        <p:spPr>
          <a:xfrm>
            <a:off x="92075" y="747713"/>
            <a:ext cx="6624638" cy="3727450"/>
          </a:xfrm>
          <a:ln/>
        </p:spPr>
      </p:sp>
      <p:sp>
        <p:nvSpPr>
          <p:cNvPr id="16387" name="Notes Placeholder 2">
            <a:extLst>
              <a:ext uri="{FF2B5EF4-FFF2-40B4-BE49-F238E27FC236}">
                <a16:creationId xmlns:a16="http://schemas.microsoft.com/office/drawing/2014/main" id="{B0EF76D7-8A0F-4427-8745-5656792630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16388" name="Slide Number Placeholder 3">
            <a:extLst>
              <a:ext uri="{FF2B5EF4-FFF2-40B4-BE49-F238E27FC236}">
                <a16:creationId xmlns:a16="http://schemas.microsoft.com/office/drawing/2014/main" id="{6A980A3E-8050-4595-AD3A-C0AEDE4654C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265D7F33-DB24-449A-BCAC-B7C2986E26BF}" type="slidenum">
              <a:rPr lang="en-GB" altLang="en-US" smtClean="0">
                <a:latin typeface="Times New Roman" panose="02020603050405020304" pitchFamily="18" charset="0"/>
              </a:rPr>
              <a:pPr/>
              <a:t>6</a:t>
            </a:fld>
            <a:endParaRPr lang="en-GB"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E084E000-D78F-46AA-973F-D3D705690EAC}"/>
              </a:ext>
            </a:extLst>
          </p:cNvPr>
          <p:cNvSpPr>
            <a:spLocks noGrp="1" noRot="1" noChangeAspect="1" noChangeArrowheads="1" noTextEdit="1"/>
          </p:cNvSpPr>
          <p:nvPr>
            <p:ph type="sldImg"/>
          </p:nvPr>
        </p:nvSpPr>
        <p:spPr>
          <a:xfrm>
            <a:off x="92075" y="747713"/>
            <a:ext cx="6624638" cy="3727450"/>
          </a:xfrm>
          <a:ln/>
        </p:spPr>
      </p:sp>
      <p:sp>
        <p:nvSpPr>
          <p:cNvPr id="124931" name="Notes Placeholder 2">
            <a:extLst>
              <a:ext uri="{FF2B5EF4-FFF2-40B4-BE49-F238E27FC236}">
                <a16:creationId xmlns:a16="http://schemas.microsoft.com/office/drawing/2014/main" id="{066B45EC-4D4E-4ECE-AAB7-C022173039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Hyperlink to pdf on IAD site</a:t>
            </a:r>
          </a:p>
        </p:txBody>
      </p:sp>
      <p:sp>
        <p:nvSpPr>
          <p:cNvPr id="124932" name="Slide Number Placeholder 3">
            <a:extLst>
              <a:ext uri="{FF2B5EF4-FFF2-40B4-BE49-F238E27FC236}">
                <a16:creationId xmlns:a16="http://schemas.microsoft.com/office/drawing/2014/main" id="{C43FF078-A1C4-412A-A383-DFAC333F688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39299CC2-2F48-41A2-B708-45B93549C0F1}" type="slidenum">
              <a:rPr lang="en-GB" altLang="en-US" smtClean="0">
                <a:latin typeface="Times New Roman" panose="02020603050405020304" pitchFamily="18" charset="0"/>
              </a:rPr>
              <a:pPr/>
              <a:t>77</a:t>
            </a:fld>
            <a:endParaRPr lang="en-GB"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930E490C-21E4-479A-B6CD-574236EADB35}"/>
              </a:ext>
            </a:extLst>
          </p:cNvPr>
          <p:cNvSpPr>
            <a:spLocks noGrp="1" noRot="1" noChangeAspect="1" noChangeArrowheads="1" noTextEdit="1"/>
          </p:cNvSpPr>
          <p:nvPr>
            <p:ph type="sldImg"/>
          </p:nvPr>
        </p:nvSpPr>
        <p:spPr>
          <a:xfrm>
            <a:off x="92075" y="747713"/>
            <a:ext cx="6624638" cy="3727450"/>
          </a:xfrm>
          <a:ln/>
        </p:spPr>
      </p:sp>
      <p:sp>
        <p:nvSpPr>
          <p:cNvPr id="126979" name="Notes Placeholder 2">
            <a:extLst>
              <a:ext uri="{FF2B5EF4-FFF2-40B4-BE49-F238E27FC236}">
                <a16:creationId xmlns:a16="http://schemas.microsoft.com/office/drawing/2014/main" id="{A532A302-DE51-4AC1-B843-77756B1F1D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Hyperlink to pdf on IAD site</a:t>
            </a:r>
          </a:p>
        </p:txBody>
      </p:sp>
      <p:sp>
        <p:nvSpPr>
          <p:cNvPr id="126980" name="Slide Number Placeholder 3">
            <a:extLst>
              <a:ext uri="{FF2B5EF4-FFF2-40B4-BE49-F238E27FC236}">
                <a16:creationId xmlns:a16="http://schemas.microsoft.com/office/drawing/2014/main" id="{876D53BC-B42D-4817-8F1D-4F8D6746FD1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68579317-6800-4D0F-85DC-469719A567F8}" type="slidenum">
              <a:rPr lang="en-GB" altLang="en-US" smtClean="0">
                <a:latin typeface="Times New Roman" panose="02020603050405020304" pitchFamily="18" charset="0"/>
              </a:rPr>
              <a:pPr/>
              <a:t>78</a:t>
            </a:fld>
            <a:endParaRPr lang="en-GB"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CD7C766-C31D-4F3C-A71B-75617FB751A6}"/>
              </a:ext>
            </a:extLst>
          </p:cNvPr>
          <p:cNvSpPr>
            <a:spLocks noGrp="1" noRot="1" noChangeAspect="1" noChangeArrowheads="1" noTextEdit="1"/>
          </p:cNvSpPr>
          <p:nvPr>
            <p:ph type="sldImg"/>
          </p:nvPr>
        </p:nvSpPr>
        <p:spPr>
          <a:xfrm>
            <a:off x="92075" y="747713"/>
            <a:ext cx="6624638" cy="3727450"/>
          </a:xfrm>
          <a:ln/>
        </p:spPr>
      </p:sp>
      <p:sp>
        <p:nvSpPr>
          <p:cNvPr id="130051" name="Notes Placeholder 2">
            <a:extLst>
              <a:ext uri="{FF2B5EF4-FFF2-40B4-BE49-F238E27FC236}">
                <a16:creationId xmlns:a16="http://schemas.microsoft.com/office/drawing/2014/main" id="{2025E04D-2E22-426D-ACA6-E2CD04A9DA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130052" name="Slide Number Placeholder 3">
            <a:extLst>
              <a:ext uri="{FF2B5EF4-FFF2-40B4-BE49-F238E27FC236}">
                <a16:creationId xmlns:a16="http://schemas.microsoft.com/office/drawing/2014/main" id="{3543F61E-F364-4A6A-9F56-E235953B04D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4D25577F-D68F-4832-8473-AD9AA01826E4}" type="slidenum">
              <a:rPr lang="en-GB" altLang="en-US" smtClean="0">
                <a:latin typeface="Times New Roman" panose="02020603050405020304" pitchFamily="18" charset="0"/>
              </a:rPr>
              <a:pPr/>
              <a:t>80</a:t>
            </a:fld>
            <a:endParaRPr lang="en-GB"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F7825667-EC9E-4DB9-B2A2-F3A9E34DB011}"/>
              </a:ext>
            </a:extLst>
          </p:cNvPr>
          <p:cNvSpPr>
            <a:spLocks noGrp="1" noRot="1" noChangeAspect="1" noChangeArrowheads="1" noTextEdit="1"/>
          </p:cNvSpPr>
          <p:nvPr>
            <p:ph type="sldImg"/>
          </p:nvPr>
        </p:nvSpPr>
        <p:spPr>
          <a:xfrm>
            <a:off x="92075" y="747713"/>
            <a:ext cx="6624638" cy="3727450"/>
          </a:xfrm>
          <a:ln/>
        </p:spPr>
      </p:sp>
      <p:sp>
        <p:nvSpPr>
          <p:cNvPr id="133123" name="Notes Placeholder 2">
            <a:extLst>
              <a:ext uri="{FF2B5EF4-FFF2-40B4-BE49-F238E27FC236}">
                <a16:creationId xmlns:a16="http://schemas.microsoft.com/office/drawing/2014/main" id="{E67CF724-39C3-4AC1-A8D4-58E3519EB1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133124" name="Slide Number Placeholder 3">
            <a:extLst>
              <a:ext uri="{FF2B5EF4-FFF2-40B4-BE49-F238E27FC236}">
                <a16:creationId xmlns:a16="http://schemas.microsoft.com/office/drawing/2014/main" id="{EFAECE4C-600A-4DD1-9ED9-56A98571702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fld id="{D9647E44-1DAA-4927-A760-E280B4C9BBD2}" type="slidenum">
              <a:rPr lang="en-GB" altLang="en-US" smtClean="0">
                <a:latin typeface="Times New Roman" panose="02020603050405020304" pitchFamily="18" charset="0"/>
              </a:rPr>
              <a:pPr/>
              <a:t>82</a:t>
            </a:fld>
            <a:endParaRPr lang="en-GB"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2E1180E-19AC-4CDD-A921-37DA1E0F72B5}"/>
              </a:ext>
            </a:extLst>
          </p:cNvPr>
          <p:cNvSpPr>
            <a:spLocks noGrp="1" noRot="1" noChangeAspect="1" noChangeArrowheads="1" noTextEdit="1"/>
          </p:cNvSpPr>
          <p:nvPr>
            <p:ph type="sldImg"/>
          </p:nvPr>
        </p:nvSpPr>
        <p:spPr>
          <a:xfrm>
            <a:off x="92075" y="747713"/>
            <a:ext cx="6624638" cy="3727450"/>
          </a:xfrm>
          <a:ln/>
        </p:spPr>
      </p:sp>
      <p:sp>
        <p:nvSpPr>
          <p:cNvPr id="18435" name="Notes Placeholder 2">
            <a:extLst>
              <a:ext uri="{FF2B5EF4-FFF2-40B4-BE49-F238E27FC236}">
                <a16:creationId xmlns:a16="http://schemas.microsoft.com/office/drawing/2014/main" id="{4B2EBD70-672F-449C-B730-1CC3199FC0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Get them to share what they discussed when waiting</a:t>
            </a:r>
          </a:p>
        </p:txBody>
      </p:sp>
      <p:sp>
        <p:nvSpPr>
          <p:cNvPr id="18436" name="Slide Number Placeholder 3">
            <a:extLst>
              <a:ext uri="{FF2B5EF4-FFF2-40B4-BE49-F238E27FC236}">
                <a16:creationId xmlns:a16="http://schemas.microsoft.com/office/drawing/2014/main" id="{9B4E36EE-93BE-466C-89E3-3E8222CE5BA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99B4F2-8ACE-4876-9390-C32D5CC15A69}" type="slidenum">
              <a:rPr lang="en-GB" altLang="en-US" smtClean="0">
                <a:latin typeface="Times New Roman" panose="02020603050405020304" pitchFamily="18" charset="0"/>
              </a:rPr>
              <a:pPr/>
              <a:t>7</a:t>
            </a:fld>
            <a:endParaRPr lang="en-GB"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5BEDE9B-FF97-4450-B19F-3E5A08F6E99C}"/>
              </a:ext>
            </a:extLst>
          </p:cNvPr>
          <p:cNvSpPr>
            <a:spLocks noGrp="1" noRot="1" noChangeAspect="1" noChangeArrowheads="1" noTextEdit="1"/>
          </p:cNvSpPr>
          <p:nvPr>
            <p:ph type="sldImg"/>
          </p:nvPr>
        </p:nvSpPr>
        <p:spPr>
          <a:xfrm>
            <a:off x="92075" y="747713"/>
            <a:ext cx="6624638" cy="3727450"/>
          </a:xfrm>
          <a:ln/>
        </p:spPr>
      </p:sp>
      <p:sp>
        <p:nvSpPr>
          <p:cNvPr id="21507" name="Notes Placeholder 2">
            <a:extLst>
              <a:ext uri="{FF2B5EF4-FFF2-40B4-BE49-F238E27FC236}">
                <a16:creationId xmlns:a16="http://schemas.microsoft.com/office/drawing/2014/main" id="{DF5289DC-571B-4F20-A636-661C755571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New for Dec 2017  - </a:t>
            </a:r>
            <a:r>
              <a:rPr lang="en-GB" altLang="en-US">
                <a:latin typeface="Arial" panose="020B0604020202020204" pitchFamily="34" charset="0"/>
                <a:cs typeface="Arial" panose="020B0604020202020204" pitchFamily="34" charset="0"/>
              </a:rPr>
              <a:t>Provide information (through the Lab Floor-leader, via the Course Organiser) on any student with a Schedule of Adjustment. Explain what we mean by SoA and what it may mean for the demonstrator. </a:t>
            </a:r>
          </a:p>
          <a:p>
            <a:endParaRPr lang="en-GB" altLang="en-US">
              <a:cs typeface="Arial" panose="020B0604020202020204" pitchFamily="34" charset="0"/>
            </a:endParaRPr>
          </a:p>
        </p:txBody>
      </p:sp>
      <p:sp>
        <p:nvSpPr>
          <p:cNvPr id="21508" name="Slide Number Placeholder 3">
            <a:extLst>
              <a:ext uri="{FF2B5EF4-FFF2-40B4-BE49-F238E27FC236}">
                <a16:creationId xmlns:a16="http://schemas.microsoft.com/office/drawing/2014/main" id="{EA3263FB-469B-4CDA-B3AB-44B0151B70F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1213" indent="-230188">
              <a:defRPr>
                <a:solidFill>
                  <a:schemeClr val="tx1"/>
                </a:solidFill>
                <a:latin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defRPr>
            </a:lvl9pPr>
          </a:lstStyle>
          <a:p>
            <a:fld id="{C27F1B8E-9C8A-4E86-B667-E68FC09AABA9}" type="slidenum">
              <a:rPr lang="en-GB" altLang="en-US" smtClean="0">
                <a:latin typeface="Times New Roman" panose="02020603050405020304" pitchFamily="18" charset="0"/>
              </a:rPr>
              <a:pPr/>
              <a:t>9</a:t>
            </a:fld>
            <a:endParaRPr lang="en-GB"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6E5E9F9-9B28-4CEA-9A2F-71FFE31BABCA}"/>
              </a:ext>
            </a:extLst>
          </p:cNvPr>
          <p:cNvSpPr>
            <a:spLocks noGrp="1" noRot="1" noChangeAspect="1" noChangeArrowheads="1" noTextEdit="1"/>
          </p:cNvSpPr>
          <p:nvPr>
            <p:ph type="sldImg"/>
          </p:nvPr>
        </p:nvSpPr>
        <p:spPr>
          <a:xfrm>
            <a:off x="92075" y="747713"/>
            <a:ext cx="6624638" cy="3727450"/>
          </a:xfrm>
          <a:ln/>
        </p:spPr>
      </p:sp>
      <p:sp>
        <p:nvSpPr>
          <p:cNvPr id="23555" name="Notes Placeholder 2">
            <a:extLst>
              <a:ext uri="{FF2B5EF4-FFF2-40B4-BE49-F238E27FC236}">
                <a16:creationId xmlns:a16="http://schemas.microsoft.com/office/drawing/2014/main" id="{4720CF7F-69B0-414E-9897-F5343535A4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cs typeface="Arial" panose="020B0604020202020204" pitchFamily="34" charset="0"/>
            </a:endParaRPr>
          </a:p>
        </p:txBody>
      </p:sp>
      <p:sp>
        <p:nvSpPr>
          <p:cNvPr id="23556" name="Slide Number Placeholder 3">
            <a:extLst>
              <a:ext uri="{FF2B5EF4-FFF2-40B4-BE49-F238E27FC236}">
                <a16:creationId xmlns:a16="http://schemas.microsoft.com/office/drawing/2014/main" id="{8FA1B6BC-D066-49BD-826A-72A30567B7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5CDB276E-E1BD-4FAF-9972-494F89A8846F}" type="slidenum">
              <a:rPr lang="en-GB" altLang="en-US" smtClean="0">
                <a:latin typeface="Times New Roman" panose="02020603050405020304" pitchFamily="18" charset="0"/>
              </a:rPr>
              <a:pPr/>
              <a:t>10</a:t>
            </a:fld>
            <a:endParaRPr lang="en-GB"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D9440DF-A08B-4A3B-9F18-812C143ABA43}"/>
              </a:ext>
            </a:extLst>
          </p:cNvPr>
          <p:cNvSpPr>
            <a:spLocks noGrp="1" noRot="1" noChangeAspect="1" noChangeArrowheads="1" noTextEdit="1"/>
          </p:cNvSpPr>
          <p:nvPr>
            <p:ph type="sldImg"/>
          </p:nvPr>
        </p:nvSpPr>
        <p:spPr>
          <a:xfrm>
            <a:off x="92075" y="747713"/>
            <a:ext cx="6624638" cy="3727450"/>
          </a:xfrm>
          <a:ln/>
        </p:spPr>
      </p:sp>
      <p:sp>
        <p:nvSpPr>
          <p:cNvPr id="40963" name="Notes Placeholder 2">
            <a:extLst>
              <a:ext uri="{FF2B5EF4-FFF2-40B4-BE49-F238E27FC236}">
                <a16:creationId xmlns:a16="http://schemas.microsoft.com/office/drawing/2014/main" id="{890B0746-4F54-48BE-95A7-430B0F2EA4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Here you could argue the most important is having a good attitude to wanting to teach. The other skills can be developed and learned but attitude is part of the personality. Good communication skills would be desirable but can be developed with willingness to learn and to teach.</a:t>
            </a:r>
          </a:p>
        </p:txBody>
      </p:sp>
      <p:sp>
        <p:nvSpPr>
          <p:cNvPr id="40964" name="Slide Number Placeholder 3">
            <a:extLst>
              <a:ext uri="{FF2B5EF4-FFF2-40B4-BE49-F238E27FC236}">
                <a16:creationId xmlns:a16="http://schemas.microsoft.com/office/drawing/2014/main" id="{929D8707-B352-40B5-8E14-9B496DADDC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67B59177-A43A-44F7-AA14-C3047005D447}" type="slidenum">
              <a:rPr lang="en-GB" altLang="en-US" smtClean="0">
                <a:solidFill>
                  <a:srgbClr val="000000"/>
                </a:solidFill>
                <a:latin typeface="Times New Roman" panose="02020603050405020304" pitchFamily="18" charset="0"/>
              </a:rPr>
              <a:pPr/>
              <a:t>27</a:t>
            </a:fld>
            <a:endParaRPr lang="en-GB" altLang="en-US">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BA729E8-8415-4BA7-92D0-B31D3AA34B3C}"/>
              </a:ext>
            </a:extLst>
          </p:cNvPr>
          <p:cNvSpPr>
            <a:spLocks noGrp="1" noRot="1" noChangeAspect="1" noChangeArrowheads="1" noTextEdit="1"/>
          </p:cNvSpPr>
          <p:nvPr>
            <p:ph type="sldImg"/>
          </p:nvPr>
        </p:nvSpPr>
        <p:spPr>
          <a:xfrm>
            <a:off x="92075" y="747713"/>
            <a:ext cx="6624638" cy="3727450"/>
          </a:xfrm>
          <a:ln/>
        </p:spPr>
      </p:sp>
      <p:sp>
        <p:nvSpPr>
          <p:cNvPr id="43011" name="Notes Placeholder 2">
            <a:extLst>
              <a:ext uri="{FF2B5EF4-FFF2-40B4-BE49-F238E27FC236}">
                <a16:creationId xmlns:a16="http://schemas.microsoft.com/office/drawing/2014/main" id="{171B8E4E-A21A-448E-B061-BCF8BB1877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cs typeface="Arial" panose="020B0604020202020204" pitchFamily="34" charset="0"/>
              </a:rPr>
              <a:t>ALL are important but you could argue the most important is having good knowledge of what is being done in the lab. However a good attitude to teaching is close behind, but preparation is essential and even a great attitude to teaching and to the students will not be enough if they have not prepared. Good communication skills would be desirable but can be developed with willingness to teach.</a:t>
            </a:r>
          </a:p>
          <a:p>
            <a:endParaRPr lang="en-GB" altLang="en-US">
              <a:cs typeface="Arial" panose="020B0604020202020204" pitchFamily="34" charset="0"/>
            </a:endParaRPr>
          </a:p>
          <a:p>
            <a:endParaRPr lang="en-GB" altLang="en-US">
              <a:cs typeface="Arial" panose="020B0604020202020204" pitchFamily="34" charset="0"/>
            </a:endParaRPr>
          </a:p>
        </p:txBody>
      </p:sp>
      <p:sp>
        <p:nvSpPr>
          <p:cNvPr id="43012" name="Slide Number Placeholder 3">
            <a:extLst>
              <a:ext uri="{FF2B5EF4-FFF2-40B4-BE49-F238E27FC236}">
                <a16:creationId xmlns:a16="http://schemas.microsoft.com/office/drawing/2014/main" id="{A62CA869-8CD4-45BD-AE95-0F3453378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5700" indent="-228600">
              <a:defRPr>
                <a:solidFill>
                  <a:schemeClr val="tx1"/>
                </a:solidFill>
                <a:latin typeface="Arial" panose="020B0604020202020204" pitchFamily="34" charset="0"/>
              </a:defRPr>
            </a:lvl3pPr>
            <a:lvl4pPr marL="1617663" indent="-228600">
              <a:defRPr>
                <a:solidFill>
                  <a:schemeClr val="tx1"/>
                </a:solidFill>
                <a:latin typeface="Arial" panose="020B0604020202020204" pitchFamily="34" charset="0"/>
              </a:defRPr>
            </a:lvl4pPr>
            <a:lvl5pPr marL="2079625" indent="-228600">
              <a:defRPr>
                <a:solidFill>
                  <a:schemeClr val="tx1"/>
                </a:solidFill>
                <a:latin typeface="Arial" panose="020B0604020202020204" pitchFamily="34" charset="0"/>
              </a:defRPr>
            </a:lvl5pPr>
            <a:lvl6pPr marL="2536825" indent="-228600" eaLnBrk="0" fontAlgn="base" hangingPunct="0">
              <a:spcBef>
                <a:spcPct val="0"/>
              </a:spcBef>
              <a:spcAft>
                <a:spcPct val="0"/>
              </a:spcAft>
              <a:defRPr>
                <a:solidFill>
                  <a:schemeClr val="tx1"/>
                </a:solidFill>
                <a:latin typeface="Arial" panose="020B0604020202020204" pitchFamily="34" charset="0"/>
              </a:defRPr>
            </a:lvl6pPr>
            <a:lvl7pPr marL="2994025" indent="-228600" eaLnBrk="0" fontAlgn="base" hangingPunct="0">
              <a:spcBef>
                <a:spcPct val="0"/>
              </a:spcBef>
              <a:spcAft>
                <a:spcPct val="0"/>
              </a:spcAft>
              <a:defRPr>
                <a:solidFill>
                  <a:schemeClr val="tx1"/>
                </a:solidFill>
                <a:latin typeface="Arial" panose="020B0604020202020204" pitchFamily="34" charset="0"/>
              </a:defRPr>
            </a:lvl7pPr>
            <a:lvl8pPr marL="3451225" indent="-228600" eaLnBrk="0" fontAlgn="base" hangingPunct="0">
              <a:spcBef>
                <a:spcPct val="0"/>
              </a:spcBef>
              <a:spcAft>
                <a:spcPct val="0"/>
              </a:spcAft>
              <a:defRPr>
                <a:solidFill>
                  <a:schemeClr val="tx1"/>
                </a:solidFill>
                <a:latin typeface="Arial" panose="020B0604020202020204" pitchFamily="34" charset="0"/>
              </a:defRPr>
            </a:lvl8pPr>
            <a:lvl9pPr marL="3908425" indent="-228600" eaLnBrk="0" fontAlgn="base" hangingPunct="0">
              <a:spcBef>
                <a:spcPct val="0"/>
              </a:spcBef>
              <a:spcAft>
                <a:spcPct val="0"/>
              </a:spcAft>
              <a:defRPr>
                <a:solidFill>
                  <a:schemeClr val="tx1"/>
                </a:solidFill>
                <a:latin typeface="Arial" panose="020B0604020202020204" pitchFamily="34" charset="0"/>
              </a:defRPr>
            </a:lvl9pPr>
          </a:lstStyle>
          <a:p>
            <a:fld id="{26A90A03-429B-4A7C-A928-2A8DC87DE0BA}" type="slidenum">
              <a:rPr lang="en-GB" altLang="en-US" smtClean="0">
                <a:solidFill>
                  <a:srgbClr val="000000"/>
                </a:solidFill>
                <a:latin typeface="Times New Roman" panose="02020603050405020304" pitchFamily="18" charset="0"/>
              </a:rPr>
              <a:pPr/>
              <a:t>28</a:t>
            </a:fld>
            <a:endParaRPr lang="en-GB" altLang="en-US">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5AAE444C-9E2E-4E33-9C76-C4FDBEA92A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1F89718-8B78-4E17-8389-BC791CFA97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8BA58A4-D89D-4B4E-896C-4B9189808080}"/>
              </a:ext>
            </a:extLst>
          </p:cNvPr>
          <p:cNvSpPr>
            <a:spLocks noGrp="1" noChangeArrowheads="1"/>
          </p:cNvSpPr>
          <p:nvPr>
            <p:ph type="sldNum" sz="quarter" idx="12"/>
          </p:nvPr>
        </p:nvSpPr>
        <p:spPr>
          <a:ln/>
        </p:spPr>
        <p:txBody>
          <a:bodyPr/>
          <a:lstStyle>
            <a:lvl1pPr>
              <a:defRPr/>
            </a:lvl1pPr>
          </a:lstStyle>
          <a:p>
            <a:pPr>
              <a:defRPr/>
            </a:pPr>
            <a:fld id="{9CAF6540-FECD-40B9-8191-F02E2ED85B3D}" type="slidenum">
              <a:rPr lang="en-GB" altLang="en-US"/>
              <a:pPr>
                <a:defRPr/>
              </a:pPr>
              <a:t>‹#›</a:t>
            </a:fld>
            <a:endParaRPr lang="en-GB" altLang="en-US"/>
          </a:p>
        </p:txBody>
      </p:sp>
    </p:spTree>
    <p:extLst>
      <p:ext uri="{BB962C8B-B14F-4D97-AF65-F5344CB8AC3E}">
        <p14:creationId xmlns:p14="http://schemas.microsoft.com/office/powerpoint/2010/main" val="226087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AB0C4D9-E53A-4B11-981D-F7D5F417C7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4F638BF-28EA-40AA-BFF1-BE7EE084FB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9F0868A-9CEF-4149-9C3C-6A7886C65F67}"/>
              </a:ext>
            </a:extLst>
          </p:cNvPr>
          <p:cNvSpPr>
            <a:spLocks noGrp="1" noChangeArrowheads="1"/>
          </p:cNvSpPr>
          <p:nvPr>
            <p:ph type="sldNum" sz="quarter" idx="12"/>
          </p:nvPr>
        </p:nvSpPr>
        <p:spPr>
          <a:ln/>
        </p:spPr>
        <p:txBody>
          <a:bodyPr/>
          <a:lstStyle>
            <a:lvl1pPr>
              <a:defRPr/>
            </a:lvl1pPr>
          </a:lstStyle>
          <a:p>
            <a:pPr>
              <a:defRPr/>
            </a:pPr>
            <a:fld id="{5DBD5587-E319-413B-9A2D-95C0919F57C5}" type="slidenum">
              <a:rPr lang="en-GB" altLang="en-US"/>
              <a:pPr>
                <a:defRPr/>
              </a:pPr>
              <a:t>‹#›</a:t>
            </a:fld>
            <a:endParaRPr lang="en-GB" altLang="en-US"/>
          </a:p>
        </p:txBody>
      </p:sp>
    </p:spTree>
    <p:extLst>
      <p:ext uri="{BB962C8B-B14F-4D97-AF65-F5344CB8AC3E}">
        <p14:creationId xmlns:p14="http://schemas.microsoft.com/office/powerpoint/2010/main" val="40702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39779A8-0663-4587-B33B-0CCC4CECDF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CFFAB17-19AF-424E-AE59-DAB2C7CC30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02BDDC5-E4B5-4D51-83DB-157361D71105}"/>
              </a:ext>
            </a:extLst>
          </p:cNvPr>
          <p:cNvSpPr>
            <a:spLocks noGrp="1" noChangeArrowheads="1"/>
          </p:cNvSpPr>
          <p:nvPr>
            <p:ph type="sldNum" sz="quarter" idx="12"/>
          </p:nvPr>
        </p:nvSpPr>
        <p:spPr>
          <a:ln/>
        </p:spPr>
        <p:txBody>
          <a:bodyPr/>
          <a:lstStyle>
            <a:lvl1pPr>
              <a:defRPr/>
            </a:lvl1pPr>
          </a:lstStyle>
          <a:p>
            <a:pPr>
              <a:defRPr/>
            </a:pPr>
            <a:fld id="{AF604BF6-F3F1-404B-B8E3-655511396518}" type="slidenum">
              <a:rPr lang="en-GB" altLang="en-US"/>
              <a:pPr>
                <a:defRPr/>
              </a:pPr>
              <a:t>‹#›</a:t>
            </a:fld>
            <a:endParaRPr lang="en-GB" altLang="en-US"/>
          </a:p>
        </p:txBody>
      </p:sp>
    </p:spTree>
    <p:extLst>
      <p:ext uri="{BB962C8B-B14F-4D97-AF65-F5344CB8AC3E}">
        <p14:creationId xmlns:p14="http://schemas.microsoft.com/office/powerpoint/2010/main" val="361633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30FE5005-9D49-431F-8379-24E25CE3F4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8AA0AE-7F3F-4A48-B604-7374C619F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2803A8-9CCC-4981-A3E9-E3DA9DBC0CEC}"/>
              </a:ext>
            </a:extLst>
          </p:cNvPr>
          <p:cNvSpPr>
            <a:spLocks noGrp="1" noChangeArrowheads="1"/>
          </p:cNvSpPr>
          <p:nvPr>
            <p:ph type="sldNum" sz="quarter" idx="12"/>
          </p:nvPr>
        </p:nvSpPr>
        <p:spPr>
          <a:ln/>
        </p:spPr>
        <p:txBody>
          <a:bodyPr/>
          <a:lstStyle>
            <a:lvl1pPr>
              <a:defRPr/>
            </a:lvl1pPr>
          </a:lstStyle>
          <a:p>
            <a:pPr>
              <a:defRPr/>
            </a:pPr>
            <a:fld id="{463643EA-A27B-4583-8FB2-F07DAFC79BBF}" type="slidenum">
              <a:rPr lang="en-GB" altLang="en-US"/>
              <a:pPr>
                <a:defRPr/>
              </a:pPr>
              <a:t>‹#›</a:t>
            </a:fld>
            <a:endParaRPr lang="en-GB" altLang="en-US"/>
          </a:p>
        </p:txBody>
      </p:sp>
    </p:spTree>
    <p:extLst>
      <p:ext uri="{BB962C8B-B14F-4D97-AF65-F5344CB8AC3E}">
        <p14:creationId xmlns:p14="http://schemas.microsoft.com/office/powerpoint/2010/main" val="305097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93A4BFD-1447-45C8-B635-8ECA617A58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F5B89E1-4F7A-4089-B18B-229A4EE523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E7594E1-5150-4AB4-89CC-5D86EA04CDA7}"/>
              </a:ext>
            </a:extLst>
          </p:cNvPr>
          <p:cNvSpPr>
            <a:spLocks noGrp="1" noChangeArrowheads="1"/>
          </p:cNvSpPr>
          <p:nvPr>
            <p:ph type="sldNum" sz="quarter" idx="12"/>
          </p:nvPr>
        </p:nvSpPr>
        <p:spPr>
          <a:ln/>
        </p:spPr>
        <p:txBody>
          <a:bodyPr/>
          <a:lstStyle>
            <a:lvl1pPr>
              <a:defRPr/>
            </a:lvl1pPr>
          </a:lstStyle>
          <a:p>
            <a:pPr>
              <a:defRPr/>
            </a:pPr>
            <a:fld id="{79041ED0-A72D-41EF-BA9D-AACD5947FE50}" type="slidenum">
              <a:rPr lang="en-GB" altLang="en-US"/>
              <a:pPr>
                <a:defRPr/>
              </a:pPr>
              <a:t>‹#›</a:t>
            </a:fld>
            <a:endParaRPr lang="en-GB" altLang="en-US"/>
          </a:p>
        </p:txBody>
      </p:sp>
    </p:spTree>
    <p:extLst>
      <p:ext uri="{BB962C8B-B14F-4D97-AF65-F5344CB8AC3E}">
        <p14:creationId xmlns:p14="http://schemas.microsoft.com/office/powerpoint/2010/main" val="360997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9ACB8B0-02CF-4A91-B5A9-EEBC2D0938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7E453ED-AB92-4B69-9BD0-5232CAF326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7DE0FE3-6467-4684-BAF0-5A180686241F}"/>
              </a:ext>
            </a:extLst>
          </p:cNvPr>
          <p:cNvSpPr>
            <a:spLocks noGrp="1" noChangeArrowheads="1"/>
          </p:cNvSpPr>
          <p:nvPr>
            <p:ph type="sldNum" sz="quarter" idx="12"/>
          </p:nvPr>
        </p:nvSpPr>
        <p:spPr>
          <a:ln/>
        </p:spPr>
        <p:txBody>
          <a:bodyPr/>
          <a:lstStyle>
            <a:lvl1pPr>
              <a:defRPr/>
            </a:lvl1pPr>
          </a:lstStyle>
          <a:p>
            <a:pPr>
              <a:defRPr/>
            </a:pPr>
            <a:fld id="{1EA43F72-090B-43C6-BB82-6536DBFC01BE}" type="slidenum">
              <a:rPr lang="en-GB" altLang="en-US"/>
              <a:pPr>
                <a:defRPr/>
              </a:pPr>
              <a:t>‹#›</a:t>
            </a:fld>
            <a:endParaRPr lang="en-GB" altLang="en-US"/>
          </a:p>
        </p:txBody>
      </p:sp>
    </p:spTree>
    <p:extLst>
      <p:ext uri="{BB962C8B-B14F-4D97-AF65-F5344CB8AC3E}">
        <p14:creationId xmlns:p14="http://schemas.microsoft.com/office/powerpoint/2010/main" val="316153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38237E01-097A-466C-9591-A6EB09D275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310457B-2A79-4C08-BFC0-A7A55B1DD3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E3ADB52-C5C4-42AF-942C-9665D76BADCF}"/>
              </a:ext>
            </a:extLst>
          </p:cNvPr>
          <p:cNvSpPr>
            <a:spLocks noGrp="1" noChangeArrowheads="1"/>
          </p:cNvSpPr>
          <p:nvPr>
            <p:ph type="sldNum" sz="quarter" idx="12"/>
          </p:nvPr>
        </p:nvSpPr>
        <p:spPr>
          <a:ln/>
        </p:spPr>
        <p:txBody>
          <a:bodyPr/>
          <a:lstStyle>
            <a:lvl1pPr>
              <a:defRPr/>
            </a:lvl1pPr>
          </a:lstStyle>
          <a:p>
            <a:pPr>
              <a:defRPr/>
            </a:pPr>
            <a:fld id="{E3F74E88-4C22-4286-B8EF-BD80F1AE20DE}" type="slidenum">
              <a:rPr lang="en-GB" altLang="en-US"/>
              <a:pPr>
                <a:defRPr/>
              </a:pPr>
              <a:t>‹#›</a:t>
            </a:fld>
            <a:endParaRPr lang="en-GB" altLang="en-US"/>
          </a:p>
        </p:txBody>
      </p:sp>
    </p:spTree>
    <p:extLst>
      <p:ext uri="{BB962C8B-B14F-4D97-AF65-F5344CB8AC3E}">
        <p14:creationId xmlns:p14="http://schemas.microsoft.com/office/powerpoint/2010/main" val="73594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17912BC-B5F1-4FC8-842B-875AABB607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DA95C87-1E00-4277-A795-B8694D031A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3B23126-519B-427A-B6F4-AC23ECCB0606}"/>
              </a:ext>
            </a:extLst>
          </p:cNvPr>
          <p:cNvSpPr>
            <a:spLocks noGrp="1" noChangeArrowheads="1"/>
          </p:cNvSpPr>
          <p:nvPr>
            <p:ph type="sldNum" sz="quarter" idx="12"/>
          </p:nvPr>
        </p:nvSpPr>
        <p:spPr>
          <a:ln/>
        </p:spPr>
        <p:txBody>
          <a:bodyPr/>
          <a:lstStyle>
            <a:lvl1pPr>
              <a:defRPr/>
            </a:lvl1pPr>
          </a:lstStyle>
          <a:p>
            <a:pPr>
              <a:defRPr/>
            </a:pPr>
            <a:fld id="{9CD5EDB4-CEB8-48C0-BF13-A08D7F8E4D70}" type="slidenum">
              <a:rPr lang="en-GB" altLang="en-US"/>
              <a:pPr>
                <a:defRPr/>
              </a:pPr>
              <a:t>‹#›</a:t>
            </a:fld>
            <a:endParaRPr lang="en-GB" altLang="en-US"/>
          </a:p>
        </p:txBody>
      </p:sp>
    </p:spTree>
    <p:extLst>
      <p:ext uri="{BB962C8B-B14F-4D97-AF65-F5344CB8AC3E}">
        <p14:creationId xmlns:p14="http://schemas.microsoft.com/office/powerpoint/2010/main" val="1832883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B68941C-2ABA-4429-A8A0-378032B969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F7B9D32-D347-4462-9412-EB7C5BB951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0A321CB-D8F1-45B5-87E6-7BD364266C63}"/>
              </a:ext>
            </a:extLst>
          </p:cNvPr>
          <p:cNvSpPr>
            <a:spLocks noGrp="1" noChangeArrowheads="1"/>
          </p:cNvSpPr>
          <p:nvPr>
            <p:ph type="sldNum" sz="quarter" idx="12"/>
          </p:nvPr>
        </p:nvSpPr>
        <p:spPr>
          <a:ln/>
        </p:spPr>
        <p:txBody>
          <a:bodyPr/>
          <a:lstStyle>
            <a:lvl1pPr>
              <a:defRPr/>
            </a:lvl1pPr>
          </a:lstStyle>
          <a:p>
            <a:pPr>
              <a:defRPr/>
            </a:pPr>
            <a:fld id="{ED46A92B-E549-4B4F-B5BE-9FDF733D2CC4}" type="slidenum">
              <a:rPr lang="en-GB" altLang="en-US"/>
              <a:pPr>
                <a:defRPr/>
              </a:pPr>
              <a:t>‹#›</a:t>
            </a:fld>
            <a:endParaRPr lang="en-GB" altLang="en-US"/>
          </a:p>
        </p:txBody>
      </p:sp>
    </p:spTree>
    <p:extLst>
      <p:ext uri="{BB962C8B-B14F-4D97-AF65-F5344CB8AC3E}">
        <p14:creationId xmlns:p14="http://schemas.microsoft.com/office/powerpoint/2010/main" val="3021851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434333-8B82-4D94-BF9B-F709622651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63F9C9C-3974-43CF-B2A5-467493E2E8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8B2DBF9-FD5F-4FA9-BA38-359D90B785CE}"/>
              </a:ext>
            </a:extLst>
          </p:cNvPr>
          <p:cNvSpPr>
            <a:spLocks noGrp="1" noChangeArrowheads="1"/>
          </p:cNvSpPr>
          <p:nvPr>
            <p:ph type="sldNum" sz="quarter" idx="12"/>
          </p:nvPr>
        </p:nvSpPr>
        <p:spPr>
          <a:ln/>
        </p:spPr>
        <p:txBody>
          <a:bodyPr/>
          <a:lstStyle>
            <a:lvl1pPr>
              <a:defRPr/>
            </a:lvl1pPr>
          </a:lstStyle>
          <a:p>
            <a:pPr>
              <a:defRPr/>
            </a:pPr>
            <a:fld id="{F2C15860-258F-470F-921D-B157EF9CFC1B}" type="slidenum">
              <a:rPr lang="en-GB" altLang="en-US"/>
              <a:pPr>
                <a:defRPr/>
              </a:pPr>
              <a:t>‹#›</a:t>
            </a:fld>
            <a:endParaRPr lang="en-GB" altLang="en-US"/>
          </a:p>
        </p:txBody>
      </p:sp>
    </p:spTree>
    <p:extLst>
      <p:ext uri="{BB962C8B-B14F-4D97-AF65-F5344CB8AC3E}">
        <p14:creationId xmlns:p14="http://schemas.microsoft.com/office/powerpoint/2010/main" val="128555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714930-ED85-429A-B51B-34B7B83216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80FAEC7-BE3D-44DE-ABB5-7CCA26C98F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7A65A32-9BEF-44AA-BBCC-4EDBE3AA2F87}"/>
              </a:ext>
            </a:extLst>
          </p:cNvPr>
          <p:cNvSpPr>
            <a:spLocks noGrp="1" noChangeArrowheads="1"/>
          </p:cNvSpPr>
          <p:nvPr>
            <p:ph type="sldNum" sz="quarter" idx="12"/>
          </p:nvPr>
        </p:nvSpPr>
        <p:spPr>
          <a:ln/>
        </p:spPr>
        <p:txBody>
          <a:bodyPr/>
          <a:lstStyle>
            <a:lvl1pPr>
              <a:defRPr/>
            </a:lvl1pPr>
          </a:lstStyle>
          <a:p>
            <a:pPr>
              <a:defRPr/>
            </a:pPr>
            <a:fld id="{E66E0510-66CB-4CA0-A239-FC9EA7A64D81}" type="slidenum">
              <a:rPr lang="en-GB" altLang="en-US"/>
              <a:pPr>
                <a:defRPr/>
              </a:pPr>
              <a:t>‹#›</a:t>
            </a:fld>
            <a:endParaRPr lang="en-GB" altLang="en-US"/>
          </a:p>
        </p:txBody>
      </p:sp>
    </p:spTree>
    <p:extLst>
      <p:ext uri="{BB962C8B-B14F-4D97-AF65-F5344CB8AC3E}">
        <p14:creationId xmlns:p14="http://schemas.microsoft.com/office/powerpoint/2010/main" val="56773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D1FD5A2-6BBC-4DA4-A405-C71EBCBDBA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D62502-6BFA-49C8-BDE4-5B625BC08D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4CFC78A-BAE9-498E-B696-3F05EC3B7814}"/>
              </a:ext>
            </a:extLst>
          </p:cNvPr>
          <p:cNvSpPr>
            <a:spLocks noGrp="1" noChangeArrowheads="1"/>
          </p:cNvSpPr>
          <p:nvPr>
            <p:ph type="sldNum" sz="quarter" idx="12"/>
          </p:nvPr>
        </p:nvSpPr>
        <p:spPr>
          <a:ln/>
        </p:spPr>
        <p:txBody>
          <a:bodyPr/>
          <a:lstStyle>
            <a:lvl1pPr>
              <a:defRPr/>
            </a:lvl1pPr>
          </a:lstStyle>
          <a:p>
            <a:pPr>
              <a:defRPr/>
            </a:pPr>
            <a:fld id="{F7F63653-F24A-4DA4-B2BD-EE01D221B66F}" type="slidenum">
              <a:rPr lang="en-GB" altLang="en-US"/>
              <a:pPr>
                <a:defRPr/>
              </a:pPr>
              <a:t>‹#›</a:t>
            </a:fld>
            <a:endParaRPr lang="en-GB" altLang="en-US"/>
          </a:p>
        </p:txBody>
      </p:sp>
    </p:spTree>
    <p:extLst>
      <p:ext uri="{BB962C8B-B14F-4D97-AF65-F5344CB8AC3E}">
        <p14:creationId xmlns:p14="http://schemas.microsoft.com/office/powerpoint/2010/main" val="1065574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6A50F1-1775-49F5-A5D7-CEE02EE3D6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852757B-9FEC-47FF-82FA-2CFD69523A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C48DB57-A708-4241-A871-5AD0A6A2E067}"/>
              </a:ext>
            </a:extLst>
          </p:cNvPr>
          <p:cNvSpPr>
            <a:spLocks noGrp="1" noChangeArrowheads="1"/>
          </p:cNvSpPr>
          <p:nvPr>
            <p:ph type="sldNum" sz="quarter" idx="12"/>
          </p:nvPr>
        </p:nvSpPr>
        <p:spPr>
          <a:ln/>
        </p:spPr>
        <p:txBody>
          <a:bodyPr/>
          <a:lstStyle>
            <a:lvl1pPr>
              <a:defRPr/>
            </a:lvl1pPr>
          </a:lstStyle>
          <a:p>
            <a:pPr>
              <a:defRPr/>
            </a:pPr>
            <a:fld id="{85AE7E7C-0958-4899-A430-D44A2E747AD3}" type="slidenum">
              <a:rPr lang="en-GB" altLang="en-US"/>
              <a:pPr>
                <a:defRPr/>
              </a:pPr>
              <a:t>‹#›</a:t>
            </a:fld>
            <a:endParaRPr lang="en-GB" altLang="en-US"/>
          </a:p>
        </p:txBody>
      </p:sp>
    </p:spTree>
    <p:extLst>
      <p:ext uri="{BB962C8B-B14F-4D97-AF65-F5344CB8AC3E}">
        <p14:creationId xmlns:p14="http://schemas.microsoft.com/office/powerpoint/2010/main" val="347721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5825E62-9992-475C-B388-410BD8733B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FEA3B0-1EFC-4519-AC8D-1A7C2F2827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7B19B66-B04B-4F6F-B0B0-28926F27BB1A}"/>
              </a:ext>
            </a:extLst>
          </p:cNvPr>
          <p:cNvSpPr>
            <a:spLocks noGrp="1" noChangeArrowheads="1"/>
          </p:cNvSpPr>
          <p:nvPr>
            <p:ph type="sldNum" sz="quarter" idx="12"/>
          </p:nvPr>
        </p:nvSpPr>
        <p:spPr>
          <a:ln/>
        </p:spPr>
        <p:txBody>
          <a:bodyPr/>
          <a:lstStyle>
            <a:lvl1pPr>
              <a:defRPr/>
            </a:lvl1pPr>
          </a:lstStyle>
          <a:p>
            <a:pPr>
              <a:defRPr/>
            </a:pPr>
            <a:fld id="{A5396D38-5D2B-402E-8C74-02F863ECEBA6}" type="slidenum">
              <a:rPr lang="en-GB" altLang="en-US"/>
              <a:pPr>
                <a:defRPr/>
              </a:pPr>
              <a:t>‹#›</a:t>
            </a:fld>
            <a:endParaRPr lang="en-GB" altLang="en-US"/>
          </a:p>
        </p:txBody>
      </p:sp>
    </p:spTree>
    <p:extLst>
      <p:ext uri="{BB962C8B-B14F-4D97-AF65-F5344CB8AC3E}">
        <p14:creationId xmlns:p14="http://schemas.microsoft.com/office/powerpoint/2010/main" val="2906511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8F21BCE-21D6-4469-AED5-38BE21E9D9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C5D44FD-6F4F-415E-9C59-36C827A2B3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14217E-690D-4A79-B1B4-578CDD0A6321}"/>
              </a:ext>
            </a:extLst>
          </p:cNvPr>
          <p:cNvSpPr>
            <a:spLocks noGrp="1" noChangeArrowheads="1"/>
          </p:cNvSpPr>
          <p:nvPr>
            <p:ph type="sldNum" sz="quarter" idx="12"/>
          </p:nvPr>
        </p:nvSpPr>
        <p:spPr>
          <a:ln/>
        </p:spPr>
        <p:txBody>
          <a:bodyPr/>
          <a:lstStyle>
            <a:lvl1pPr>
              <a:defRPr/>
            </a:lvl1pPr>
          </a:lstStyle>
          <a:p>
            <a:pPr>
              <a:defRPr/>
            </a:pPr>
            <a:fld id="{2FF66EDC-6B37-4378-A04A-C1A65553F6C9}" type="slidenum">
              <a:rPr lang="en-GB" altLang="en-US"/>
              <a:pPr>
                <a:defRPr/>
              </a:pPr>
              <a:t>‹#›</a:t>
            </a:fld>
            <a:endParaRPr lang="en-GB" altLang="en-US"/>
          </a:p>
        </p:txBody>
      </p:sp>
    </p:spTree>
    <p:extLst>
      <p:ext uri="{BB962C8B-B14F-4D97-AF65-F5344CB8AC3E}">
        <p14:creationId xmlns:p14="http://schemas.microsoft.com/office/powerpoint/2010/main" val="1069117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EB9BAB-D991-40D1-B2BC-F1683928E9A9}"/>
              </a:ext>
            </a:extLst>
          </p:cNvPr>
          <p:cNvSpPr>
            <a:spLocks noGrp="1"/>
          </p:cNvSpPr>
          <p:nvPr>
            <p:ph type="dt" sz="half" idx="10"/>
          </p:nvPr>
        </p:nvSpPr>
        <p:spPr/>
        <p:txBody>
          <a:bodyPr/>
          <a:lstStyle>
            <a:lvl1pPr>
              <a:defRPr/>
            </a:lvl1pPr>
          </a:lstStyle>
          <a:p>
            <a:pPr>
              <a:defRPr/>
            </a:pPr>
            <a:fld id="{E351672F-8F89-4759-8690-85B333087E1E}" type="datetimeFigureOut">
              <a:rPr lang="en-GB"/>
              <a:pPr>
                <a:defRPr/>
              </a:pPr>
              <a:t>05/08/2025</a:t>
            </a:fld>
            <a:endParaRPr lang="en-GB"/>
          </a:p>
        </p:txBody>
      </p:sp>
      <p:sp>
        <p:nvSpPr>
          <p:cNvPr id="5" name="Footer Placeholder 4">
            <a:extLst>
              <a:ext uri="{FF2B5EF4-FFF2-40B4-BE49-F238E27FC236}">
                <a16:creationId xmlns:a16="http://schemas.microsoft.com/office/drawing/2014/main" id="{E6586B2B-CBFC-4E70-84CD-D4475E84821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FE3660E-C602-4CAB-B4F7-DB1F6A4BBFC7}"/>
              </a:ext>
            </a:extLst>
          </p:cNvPr>
          <p:cNvSpPr>
            <a:spLocks noGrp="1"/>
          </p:cNvSpPr>
          <p:nvPr>
            <p:ph type="sldNum" sz="quarter" idx="12"/>
          </p:nvPr>
        </p:nvSpPr>
        <p:spPr/>
        <p:txBody>
          <a:bodyPr/>
          <a:lstStyle>
            <a:lvl1pPr>
              <a:defRPr/>
            </a:lvl1pPr>
          </a:lstStyle>
          <a:p>
            <a:pPr>
              <a:defRPr/>
            </a:pPr>
            <a:fld id="{45FB13DB-C9FB-4964-B501-C4015C187860}" type="slidenum">
              <a:rPr lang="en-GB" altLang="en-US"/>
              <a:pPr>
                <a:defRPr/>
              </a:pPr>
              <a:t>‹#›</a:t>
            </a:fld>
            <a:endParaRPr lang="en-GB" altLang="en-US"/>
          </a:p>
        </p:txBody>
      </p:sp>
    </p:spTree>
    <p:extLst>
      <p:ext uri="{BB962C8B-B14F-4D97-AF65-F5344CB8AC3E}">
        <p14:creationId xmlns:p14="http://schemas.microsoft.com/office/powerpoint/2010/main" val="1224268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B27E9F-2795-46B4-AFB8-E034457AB9B7}"/>
              </a:ext>
            </a:extLst>
          </p:cNvPr>
          <p:cNvSpPr>
            <a:spLocks noGrp="1"/>
          </p:cNvSpPr>
          <p:nvPr>
            <p:ph type="dt" sz="half" idx="10"/>
          </p:nvPr>
        </p:nvSpPr>
        <p:spPr/>
        <p:txBody>
          <a:bodyPr/>
          <a:lstStyle>
            <a:lvl1pPr>
              <a:defRPr/>
            </a:lvl1pPr>
          </a:lstStyle>
          <a:p>
            <a:pPr>
              <a:defRPr/>
            </a:pPr>
            <a:fld id="{D99FCD53-F706-476A-B78B-3ADE674B1F3F}" type="datetimeFigureOut">
              <a:rPr lang="en-GB"/>
              <a:pPr>
                <a:defRPr/>
              </a:pPr>
              <a:t>05/08/2025</a:t>
            </a:fld>
            <a:endParaRPr lang="en-GB"/>
          </a:p>
        </p:txBody>
      </p:sp>
      <p:sp>
        <p:nvSpPr>
          <p:cNvPr id="5" name="Footer Placeholder 4">
            <a:extLst>
              <a:ext uri="{FF2B5EF4-FFF2-40B4-BE49-F238E27FC236}">
                <a16:creationId xmlns:a16="http://schemas.microsoft.com/office/drawing/2014/main" id="{D2962362-C8FC-49B7-A19D-06985F3C007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F47CE7E-0F6A-4BEC-978F-197FEC6F21B4}"/>
              </a:ext>
            </a:extLst>
          </p:cNvPr>
          <p:cNvSpPr>
            <a:spLocks noGrp="1"/>
          </p:cNvSpPr>
          <p:nvPr>
            <p:ph type="sldNum" sz="quarter" idx="12"/>
          </p:nvPr>
        </p:nvSpPr>
        <p:spPr/>
        <p:txBody>
          <a:bodyPr/>
          <a:lstStyle>
            <a:lvl1pPr>
              <a:defRPr/>
            </a:lvl1pPr>
          </a:lstStyle>
          <a:p>
            <a:pPr>
              <a:defRPr/>
            </a:pPr>
            <a:fld id="{F7481C77-80BD-4183-A7B5-02B1B7C86D03}" type="slidenum">
              <a:rPr lang="en-GB" altLang="en-US"/>
              <a:pPr>
                <a:defRPr/>
              </a:pPr>
              <a:t>‹#›</a:t>
            </a:fld>
            <a:endParaRPr lang="en-GB" altLang="en-US"/>
          </a:p>
        </p:txBody>
      </p:sp>
    </p:spTree>
    <p:extLst>
      <p:ext uri="{BB962C8B-B14F-4D97-AF65-F5344CB8AC3E}">
        <p14:creationId xmlns:p14="http://schemas.microsoft.com/office/powerpoint/2010/main" val="3978642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3D3F9-80E8-43A4-AACB-109C3BCC8242}"/>
              </a:ext>
            </a:extLst>
          </p:cNvPr>
          <p:cNvSpPr>
            <a:spLocks noGrp="1"/>
          </p:cNvSpPr>
          <p:nvPr>
            <p:ph type="dt" sz="half" idx="10"/>
          </p:nvPr>
        </p:nvSpPr>
        <p:spPr/>
        <p:txBody>
          <a:bodyPr/>
          <a:lstStyle>
            <a:lvl1pPr>
              <a:defRPr/>
            </a:lvl1pPr>
          </a:lstStyle>
          <a:p>
            <a:pPr>
              <a:defRPr/>
            </a:pPr>
            <a:fld id="{0FCB6016-FA36-4AAD-9C0B-16B9F4327C5F}" type="datetimeFigureOut">
              <a:rPr lang="en-GB"/>
              <a:pPr>
                <a:defRPr/>
              </a:pPr>
              <a:t>05/08/2025</a:t>
            </a:fld>
            <a:endParaRPr lang="en-GB"/>
          </a:p>
        </p:txBody>
      </p:sp>
      <p:sp>
        <p:nvSpPr>
          <p:cNvPr id="5" name="Footer Placeholder 4">
            <a:extLst>
              <a:ext uri="{FF2B5EF4-FFF2-40B4-BE49-F238E27FC236}">
                <a16:creationId xmlns:a16="http://schemas.microsoft.com/office/drawing/2014/main" id="{DE144091-B880-4A9C-B055-F36EDFB07BF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F42ED4-C29C-40A8-B5AD-0FCE030D2CA3}"/>
              </a:ext>
            </a:extLst>
          </p:cNvPr>
          <p:cNvSpPr>
            <a:spLocks noGrp="1"/>
          </p:cNvSpPr>
          <p:nvPr>
            <p:ph type="sldNum" sz="quarter" idx="12"/>
          </p:nvPr>
        </p:nvSpPr>
        <p:spPr/>
        <p:txBody>
          <a:bodyPr/>
          <a:lstStyle>
            <a:lvl1pPr>
              <a:defRPr/>
            </a:lvl1pPr>
          </a:lstStyle>
          <a:p>
            <a:pPr>
              <a:defRPr/>
            </a:pPr>
            <a:fld id="{58053D89-544C-466C-BBFF-1D7C8085D7F3}" type="slidenum">
              <a:rPr lang="en-GB" altLang="en-US"/>
              <a:pPr>
                <a:defRPr/>
              </a:pPr>
              <a:t>‹#›</a:t>
            </a:fld>
            <a:endParaRPr lang="en-GB" altLang="en-US"/>
          </a:p>
        </p:txBody>
      </p:sp>
    </p:spTree>
    <p:extLst>
      <p:ext uri="{BB962C8B-B14F-4D97-AF65-F5344CB8AC3E}">
        <p14:creationId xmlns:p14="http://schemas.microsoft.com/office/powerpoint/2010/main" val="20145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56FF40B-EFAE-4CBD-8DB4-A355012CF024}"/>
              </a:ext>
            </a:extLst>
          </p:cNvPr>
          <p:cNvSpPr>
            <a:spLocks noGrp="1"/>
          </p:cNvSpPr>
          <p:nvPr>
            <p:ph type="dt" sz="half" idx="10"/>
          </p:nvPr>
        </p:nvSpPr>
        <p:spPr/>
        <p:txBody>
          <a:bodyPr/>
          <a:lstStyle>
            <a:lvl1pPr>
              <a:defRPr/>
            </a:lvl1pPr>
          </a:lstStyle>
          <a:p>
            <a:pPr>
              <a:defRPr/>
            </a:pPr>
            <a:fld id="{4FDAA184-F777-47FA-8D17-ECCDFE349000}" type="datetimeFigureOut">
              <a:rPr lang="en-GB"/>
              <a:pPr>
                <a:defRPr/>
              </a:pPr>
              <a:t>05/08/2025</a:t>
            </a:fld>
            <a:endParaRPr lang="en-GB"/>
          </a:p>
        </p:txBody>
      </p:sp>
      <p:sp>
        <p:nvSpPr>
          <p:cNvPr id="6" name="Footer Placeholder 4">
            <a:extLst>
              <a:ext uri="{FF2B5EF4-FFF2-40B4-BE49-F238E27FC236}">
                <a16:creationId xmlns:a16="http://schemas.microsoft.com/office/drawing/2014/main" id="{4A55145A-C997-4972-B959-194CC1161D9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F07C681-B3A6-48EB-9C58-39CDBEF48A92}"/>
              </a:ext>
            </a:extLst>
          </p:cNvPr>
          <p:cNvSpPr>
            <a:spLocks noGrp="1"/>
          </p:cNvSpPr>
          <p:nvPr>
            <p:ph type="sldNum" sz="quarter" idx="12"/>
          </p:nvPr>
        </p:nvSpPr>
        <p:spPr/>
        <p:txBody>
          <a:bodyPr/>
          <a:lstStyle>
            <a:lvl1pPr>
              <a:defRPr/>
            </a:lvl1pPr>
          </a:lstStyle>
          <a:p>
            <a:pPr>
              <a:defRPr/>
            </a:pPr>
            <a:fld id="{990B2815-3003-4CEE-9328-F17C2B9EAC07}" type="slidenum">
              <a:rPr lang="en-GB" altLang="en-US"/>
              <a:pPr>
                <a:defRPr/>
              </a:pPr>
              <a:t>‹#›</a:t>
            </a:fld>
            <a:endParaRPr lang="en-GB" altLang="en-US"/>
          </a:p>
        </p:txBody>
      </p:sp>
    </p:spTree>
    <p:extLst>
      <p:ext uri="{BB962C8B-B14F-4D97-AF65-F5344CB8AC3E}">
        <p14:creationId xmlns:p14="http://schemas.microsoft.com/office/powerpoint/2010/main" val="6984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695A015-A910-480C-9F02-121C6E1A25E6}"/>
              </a:ext>
            </a:extLst>
          </p:cNvPr>
          <p:cNvSpPr>
            <a:spLocks noGrp="1"/>
          </p:cNvSpPr>
          <p:nvPr>
            <p:ph type="dt" sz="half" idx="10"/>
          </p:nvPr>
        </p:nvSpPr>
        <p:spPr/>
        <p:txBody>
          <a:bodyPr/>
          <a:lstStyle>
            <a:lvl1pPr>
              <a:defRPr/>
            </a:lvl1pPr>
          </a:lstStyle>
          <a:p>
            <a:pPr>
              <a:defRPr/>
            </a:pPr>
            <a:fld id="{B5916A02-E529-4936-96E0-4411DB3BFE75}" type="datetimeFigureOut">
              <a:rPr lang="en-GB"/>
              <a:pPr>
                <a:defRPr/>
              </a:pPr>
              <a:t>05/08/2025</a:t>
            </a:fld>
            <a:endParaRPr lang="en-GB"/>
          </a:p>
        </p:txBody>
      </p:sp>
      <p:sp>
        <p:nvSpPr>
          <p:cNvPr id="8" name="Footer Placeholder 4">
            <a:extLst>
              <a:ext uri="{FF2B5EF4-FFF2-40B4-BE49-F238E27FC236}">
                <a16:creationId xmlns:a16="http://schemas.microsoft.com/office/drawing/2014/main" id="{4814F5CF-FA15-44EF-B864-2F0A4097D01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9ED7E3A-FE4A-46D2-9421-091649438E2E}"/>
              </a:ext>
            </a:extLst>
          </p:cNvPr>
          <p:cNvSpPr>
            <a:spLocks noGrp="1"/>
          </p:cNvSpPr>
          <p:nvPr>
            <p:ph type="sldNum" sz="quarter" idx="12"/>
          </p:nvPr>
        </p:nvSpPr>
        <p:spPr/>
        <p:txBody>
          <a:bodyPr/>
          <a:lstStyle>
            <a:lvl1pPr>
              <a:defRPr/>
            </a:lvl1pPr>
          </a:lstStyle>
          <a:p>
            <a:pPr>
              <a:defRPr/>
            </a:pPr>
            <a:fld id="{FAF894D5-2F0B-4DB6-9B1E-A0187EFC6D37}" type="slidenum">
              <a:rPr lang="en-GB" altLang="en-US"/>
              <a:pPr>
                <a:defRPr/>
              </a:pPr>
              <a:t>‹#›</a:t>
            </a:fld>
            <a:endParaRPr lang="en-GB" altLang="en-US"/>
          </a:p>
        </p:txBody>
      </p:sp>
    </p:spTree>
    <p:extLst>
      <p:ext uri="{BB962C8B-B14F-4D97-AF65-F5344CB8AC3E}">
        <p14:creationId xmlns:p14="http://schemas.microsoft.com/office/powerpoint/2010/main" val="4186471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688B70D-4070-4CEB-9915-B27E1CD65764}"/>
              </a:ext>
            </a:extLst>
          </p:cNvPr>
          <p:cNvSpPr>
            <a:spLocks noGrp="1"/>
          </p:cNvSpPr>
          <p:nvPr>
            <p:ph type="dt" sz="half" idx="10"/>
          </p:nvPr>
        </p:nvSpPr>
        <p:spPr/>
        <p:txBody>
          <a:bodyPr/>
          <a:lstStyle>
            <a:lvl1pPr>
              <a:defRPr/>
            </a:lvl1pPr>
          </a:lstStyle>
          <a:p>
            <a:pPr>
              <a:defRPr/>
            </a:pPr>
            <a:fld id="{5616C903-42B8-4DF0-BDAE-BA0E6DDE999B}" type="datetimeFigureOut">
              <a:rPr lang="en-GB"/>
              <a:pPr>
                <a:defRPr/>
              </a:pPr>
              <a:t>05/08/2025</a:t>
            </a:fld>
            <a:endParaRPr lang="en-GB"/>
          </a:p>
        </p:txBody>
      </p:sp>
      <p:sp>
        <p:nvSpPr>
          <p:cNvPr id="4" name="Footer Placeholder 4">
            <a:extLst>
              <a:ext uri="{FF2B5EF4-FFF2-40B4-BE49-F238E27FC236}">
                <a16:creationId xmlns:a16="http://schemas.microsoft.com/office/drawing/2014/main" id="{A72E7B2B-CAA8-4BA6-9C06-75DC063762A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38B45EB-29B4-49C3-834C-D73B077B535E}"/>
              </a:ext>
            </a:extLst>
          </p:cNvPr>
          <p:cNvSpPr>
            <a:spLocks noGrp="1"/>
          </p:cNvSpPr>
          <p:nvPr>
            <p:ph type="sldNum" sz="quarter" idx="12"/>
          </p:nvPr>
        </p:nvSpPr>
        <p:spPr/>
        <p:txBody>
          <a:bodyPr/>
          <a:lstStyle>
            <a:lvl1pPr>
              <a:defRPr/>
            </a:lvl1pPr>
          </a:lstStyle>
          <a:p>
            <a:pPr>
              <a:defRPr/>
            </a:pPr>
            <a:fld id="{14F14C58-CC5F-43A7-BA91-A887C27481AA}" type="slidenum">
              <a:rPr lang="en-GB" altLang="en-US"/>
              <a:pPr>
                <a:defRPr/>
              </a:pPr>
              <a:t>‹#›</a:t>
            </a:fld>
            <a:endParaRPr lang="en-GB" altLang="en-US"/>
          </a:p>
        </p:txBody>
      </p:sp>
    </p:spTree>
    <p:extLst>
      <p:ext uri="{BB962C8B-B14F-4D97-AF65-F5344CB8AC3E}">
        <p14:creationId xmlns:p14="http://schemas.microsoft.com/office/powerpoint/2010/main" val="814198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472A0F0-6F3C-4219-9C61-FC73D5C74933}"/>
              </a:ext>
            </a:extLst>
          </p:cNvPr>
          <p:cNvSpPr>
            <a:spLocks noGrp="1"/>
          </p:cNvSpPr>
          <p:nvPr>
            <p:ph type="dt" sz="half" idx="10"/>
          </p:nvPr>
        </p:nvSpPr>
        <p:spPr/>
        <p:txBody>
          <a:bodyPr/>
          <a:lstStyle>
            <a:lvl1pPr>
              <a:defRPr/>
            </a:lvl1pPr>
          </a:lstStyle>
          <a:p>
            <a:pPr>
              <a:defRPr/>
            </a:pPr>
            <a:fld id="{E7C8130D-B9BF-41BD-BC41-C0CA2F5C2EC0}" type="datetimeFigureOut">
              <a:rPr lang="en-GB"/>
              <a:pPr>
                <a:defRPr/>
              </a:pPr>
              <a:t>05/08/2025</a:t>
            </a:fld>
            <a:endParaRPr lang="en-GB"/>
          </a:p>
        </p:txBody>
      </p:sp>
      <p:sp>
        <p:nvSpPr>
          <p:cNvPr id="3" name="Footer Placeholder 4">
            <a:extLst>
              <a:ext uri="{FF2B5EF4-FFF2-40B4-BE49-F238E27FC236}">
                <a16:creationId xmlns:a16="http://schemas.microsoft.com/office/drawing/2014/main" id="{16DE05C8-4197-4D7C-90EC-A896DE3A63F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F836D14-D531-4D16-BFC8-A399DAAF9072}"/>
              </a:ext>
            </a:extLst>
          </p:cNvPr>
          <p:cNvSpPr>
            <a:spLocks noGrp="1"/>
          </p:cNvSpPr>
          <p:nvPr>
            <p:ph type="sldNum" sz="quarter" idx="12"/>
          </p:nvPr>
        </p:nvSpPr>
        <p:spPr/>
        <p:txBody>
          <a:bodyPr/>
          <a:lstStyle>
            <a:lvl1pPr>
              <a:defRPr/>
            </a:lvl1pPr>
          </a:lstStyle>
          <a:p>
            <a:pPr>
              <a:defRPr/>
            </a:pPr>
            <a:fld id="{53FAD445-6CB1-4CD4-86CA-6B9ED6225F81}" type="slidenum">
              <a:rPr lang="en-GB" altLang="en-US"/>
              <a:pPr>
                <a:defRPr/>
              </a:pPr>
              <a:t>‹#›</a:t>
            </a:fld>
            <a:endParaRPr lang="en-GB" altLang="en-US"/>
          </a:p>
        </p:txBody>
      </p:sp>
    </p:spTree>
    <p:extLst>
      <p:ext uri="{BB962C8B-B14F-4D97-AF65-F5344CB8AC3E}">
        <p14:creationId xmlns:p14="http://schemas.microsoft.com/office/powerpoint/2010/main" val="110888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D5FD958-83CC-4525-BB82-CD89AB5DC7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90FD1A8-D248-45DA-8366-410F5BA35C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2A72D1-1D9E-4F58-9D9D-52F37644C2F5}"/>
              </a:ext>
            </a:extLst>
          </p:cNvPr>
          <p:cNvSpPr>
            <a:spLocks noGrp="1" noChangeArrowheads="1"/>
          </p:cNvSpPr>
          <p:nvPr>
            <p:ph type="sldNum" sz="quarter" idx="12"/>
          </p:nvPr>
        </p:nvSpPr>
        <p:spPr>
          <a:ln/>
        </p:spPr>
        <p:txBody>
          <a:bodyPr/>
          <a:lstStyle>
            <a:lvl1pPr>
              <a:defRPr/>
            </a:lvl1pPr>
          </a:lstStyle>
          <a:p>
            <a:pPr>
              <a:defRPr/>
            </a:pPr>
            <a:fld id="{EDCD02EA-CCBE-4EA5-ABFD-F1D101165B30}" type="slidenum">
              <a:rPr lang="en-GB" altLang="en-US"/>
              <a:pPr>
                <a:defRPr/>
              </a:pPr>
              <a:t>‹#›</a:t>
            </a:fld>
            <a:endParaRPr lang="en-GB" altLang="en-US"/>
          </a:p>
        </p:txBody>
      </p:sp>
    </p:spTree>
    <p:extLst>
      <p:ext uri="{BB962C8B-B14F-4D97-AF65-F5344CB8AC3E}">
        <p14:creationId xmlns:p14="http://schemas.microsoft.com/office/powerpoint/2010/main" val="806327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DEBFA4-C580-48F7-8645-CC3849764037}"/>
              </a:ext>
            </a:extLst>
          </p:cNvPr>
          <p:cNvSpPr>
            <a:spLocks noGrp="1"/>
          </p:cNvSpPr>
          <p:nvPr>
            <p:ph type="dt" sz="half" idx="10"/>
          </p:nvPr>
        </p:nvSpPr>
        <p:spPr/>
        <p:txBody>
          <a:bodyPr/>
          <a:lstStyle>
            <a:lvl1pPr>
              <a:defRPr/>
            </a:lvl1pPr>
          </a:lstStyle>
          <a:p>
            <a:pPr>
              <a:defRPr/>
            </a:pPr>
            <a:fld id="{709F7145-C31F-4F3C-BFD6-4CCBB2F576C2}" type="datetimeFigureOut">
              <a:rPr lang="en-GB"/>
              <a:pPr>
                <a:defRPr/>
              </a:pPr>
              <a:t>05/08/2025</a:t>
            </a:fld>
            <a:endParaRPr lang="en-GB"/>
          </a:p>
        </p:txBody>
      </p:sp>
      <p:sp>
        <p:nvSpPr>
          <p:cNvPr id="6" name="Footer Placeholder 4">
            <a:extLst>
              <a:ext uri="{FF2B5EF4-FFF2-40B4-BE49-F238E27FC236}">
                <a16:creationId xmlns:a16="http://schemas.microsoft.com/office/drawing/2014/main" id="{8FA3072E-81B7-4E33-8719-1D79BD4BB83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1DD017C-4F6D-44C3-BCB5-788CB0B31E4C}"/>
              </a:ext>
            </a:extLst>
          </p:cNvPr>
          <p:cNvSpPr>
            <a:spLocks noGrp="1"/>
          </p:cNvSpPr>
          <p:nvPr>
            <p:ph type="sldNum" sz="quarter" idx="12"/>
          </p:nvPr>
        </p:nvSpPr>
        <p:spPr/>
        <p:txBody>
          <a:bodyPr/>
          <a:lstStyle>
            <a:lvl1pPr>
              <a:defRPr/>
            </a:lvl1pPr>
          </a:lstStyle>
          <a:p>
            <a:pPr>
              <a:defRPr/>
            </a:pPr>
            <a:fld id="{1F399B66-036B-4788-89D8-A5FF4ED6AE3E}" type="slidenum">
              <a:rPr lang="en-GB" altLang="en-US"/>
              <a:pPr>
                <a:defRPr/>
              </a:pPr>
              <a:t>‹#›</a:t>
            </a:fld>
            <a:endParaRPr lang="en-GB" altLang="en-US"/>
          </a:p>
        </p:txBody>
      </p:sp>
    </p:spTree>
    <p:extLst>
      <p:ext uri="{BB962C8B-B14F-4D97-AF65-F5344CB8AC3E}">
        <p14:creationId xmlns:p14="http://schemas.microsoft.com/office/powerpoint/2010/main" val="3875175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70DBE41-F6DE-499E-A53A-56831DA1363F}"/>
              </a:ext>
            </a:extLst>
          </p:cNvPr>
          <p:cNvSpPr>
            <a:spLocks noGrp="1"/>
          </p:cNvSpPr>
          <p:nvPr>
            <p:ph type="dt" sz="half" idx="10"/>
          </p:nvPr>
        </p:nvSpPr>
        <p:spPr/>
        <p:txBody>
          <a:bodyPr/>
          <a:lstStyle>
            <a:lvl1pPr>
              <a:defRPr/>
            </a:lvl1pPr>
          </a:lstStyle>
          <a:p>
            <a:pPr>
              <a:defRPr/>
            </a:pPr>
            <a:fld id="{1A1F7A62-4CAD-42AB-8AD9-B264EC36C0AA}" type="datetimeFigureOut">
              <a:rPr lang="en-GB"/>
              <a:pPr>
                <a:defRPr/>
              </a:pPr>
              <a:t>05/08/2025</a:t>
            </a:fld>
            <a:endParaRPr lang="en-GB"/>
          </a:p>
        </p:txBody>
      </p:sp>
      <p:sp>
        <p:nvSpPr>
          <p:cNvPr id="6" name="Footer Placeholder 4">
            <a:extLst>
              <a:ext uri="{FF2B5EF4-FFF2-40B4-BE49-F238E27FC236}">
                <a16:creationId xmlns:a16="http://schemas.microsoft.com/office/drawing/2014/main" id="{A469842F-3C61-4C2A-B48D-BF9EE71C106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2DBDF5F-D1E3-448F-B91F-E746EC94C14A}"/>
              </a:ext>
            </a:extLst>
          </p:cNvPr>
          <p:cNvSpPr>
            <a:spLocks noGrp="1"/>
          </p:cNvSpPr>
          <p:nvPr>
            <p:ph type="sldNum" sz="quarter" idx="12"/>
          </p:nvPr>
        </p:nvSpPr>
        <p:spPr/>
        <p:txBody>
          <a:bodyPr/>
          <a:lstStyle>
            <a:lvl1pPr>
              <a:defRPr/>
            </a:lvl1pPr>
          </a:lstStyle>
          <a:p>
            <a:pPr>
              <a:defRPr/>
            </a:pPr>
            <a:fld id="{72D860FF-554B-4C6D-AA44-E976E791D686}" type="slidenum">
              <a:rPr lang="en-GB" altLang="en-US"/>
              <a:pPr>
                <a:defRPr/>
              </a:pPr>
              <a:t>‹#›</a:t>
            </a:fld>
            <a:endParaRPr lang="en-GB" altLang="en-US"/>
          </a:p>
        </p:txBody>
      </p:sp>
    </p:spTree>
    <p:extLst>
      <p:ext uri="{BB962C8B-B14F-4D97-AF65-F5344CB8AC3E}">
        <p14:creationId xmlns:p14="http://schemas.microsoft.com/office/powerpoint/2010/main" val="959491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1A7DA-6528-411D-80FC-92FB9D0FBEB3}"/>
              </a:ext>
            </a:extLst>
          </p:cNvPr>
          <p:cNvSpPr>
            <a:spLocks noGrp="1"/>
          </p:cNvSpPr>
          <p:nvPr>
            <p:ph type="dt" sz="half" idx="10"/>
          </p:nvPr>
        </p:nvSpPr>
        <p:spPr/>
        <p:txBody>
          <a:bodyPr/>
          <a:lstStyle>
            <a:lvl1pPr>
              <a:defRPr/>
            </a:lvl1pPr>
          </a:lstStyle>
          <a:p>
            <a:pPr>
              <a:defRPr/>
            </a:pPr>
            <a:fld id="{66800626-FE3A-4B41-A55A-12FFBC5A5E8D}" type="datetimeFigureOut">
              <a:rPr lang="en-GB"/>
              <a:pPr>
                <a:defRPr/>
              </a:pPr>
              <a:t>05/08/2025</a:t>
            </a:fld>
            <a:endParaRPr lang="en-GB"/>
          </a:p>
        </p:txBody>
      </p:sp>
      <p:sp>
        <p:nvSpPr>
          <p:cNvPr id="5" name="Footer Placeholder 4">
            <a:extLst>
              <a:ext uri="{FF2B5EF4-FFF2-40B4-BE49-F238E27FC236}">
                <a16:creationId xmlns:a16="http://schemas.microsoft.com/office/drawing/2014/main" id="{B502E27F-23FF-4BF4-8C1A-768A5561938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D8CD51-28CA-420C-AD4B-3B31DD478A24}"/>
              </a:ext>
            </a:extLst>
          </p:cNvPr>
          <p:cNvSpPr>
            <a:spLocks noGrp="1"/>
          </p:cNvSpPr>
          <p:nvPr>
            <p:ph type="sldNum" sz="quarter" idx="12"/>
          </p:nvPr>
        </p:nvSpPr>
        <p:spPr/>
        <p:txBody>
          <a:bodyPr/>
          <a:lstStyle>
            <a:lvl1pPr>
              <a:defRPr/>
            </a:lvl1pPr>
          </a:lstStyle>
          <a:p>
            <a:pPr>
              <a:defRPr/>
            </a:pPr>
            <a:fld id="{6B4DA2E1-1DC9-4CEF-88A1-7A30A0757BF9}" type="slidenum">
              <a:rPr lang="en-GB" altLang="en-US"/>
              <a:pPr>
                <a:defRPr/>
              </a:pPr>
              <a:t>‹#›</a:t>
            </a:fld>
            <a:endParaRPr lang="en-GB" altLang="en-US"/>
          </a:p>
        </p:txBody>
      </p:sp>
    </p:spTree>
    <p:extLst>
      <p:ext uri="{BB962C8B-B14F-4D97-AF65-F5344CB8AC3E}">
        <p14:creationId xmlns:p14="http://schemas.microsoft.com/office/powerpoint/2010/main" val="213855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475D2C-348B-46B8-8F79-7B2E548B01B7}"/>
              </a:ext>
            </a:extLst>
          </p:cNvPr>
          <p:cNvSpPr>
            <a:spLocks noGrp="1"/>
          </p:cNvSpPr>
          <p:nvPr>
            <p:ph type="dt" sz="half" idx="10"/>
          </p:nvPr>
        </p:nvSpPr>
        <p:spPr/>
        <p:txBody>
          <a:bodyPr/>
          <a:lstStyle>
            <a:lvl1pPr>
              <a:defRPr/>
            </a:lvl1pPr>
          </a:lstStyle>
          <a:p>
            <a:pPr>
              <a:defRPr/>
            </a:pPr>
            <a:fld id="{8CC86E07-34AD-4BC8-82E2-585072124E4D}" type="datetimeFigureOut">
              <a:rPr lang="en-GB"/>
              <a:pPr>
                <a:defRPr/>
              </a:pPr>
              <a:t>05/08/2025</a:t>
            </a:fld>
            <a:endParaRPr lang="en-GB"/>
          </a:p>
        </p:txBody>
      </p:sp>
      <p:sp>
        <p:nvSpPr>
          <p:cNvPr id="5" name="Footer Placeholder 4">
            <a:extLst>
              <a:ext uri="{FF2B5EF4-FFF2-40B4-BE49-F238E27FC236}">
                <a16:creationId xmlns:a16="http://schemas.microsoft.com/office/drawing/2014/main" id="{FD2A8723-CABC-4A93-B761-E78A9597326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5171E3-ADFC-4212-B27A-010ABDBB968C}"/>
              </a:ext>
            </a:extLst>
          </p:cNvPr>
          <p:cNvSpPr>
            <a:spLocks noGrp="1"/>
          </p:cNvSpPr>
          <p:nvPr>
            <p:ph type="sldNum" sz="quarter" idx="12"/>
          </p:nvPr>
        </p:nvSpPr>
        <p:spPr/>
        <p:txBody>
          <a:bodyPr/>
          <a:lstStyle>
            <a:lvl1pPr>
              <a:defRPr/>
            </a:lvl1pPr>
          </a:lstStyle>
          <a:p>
            <a:pPr>
              <a:defRPr/>
            </a:pPr>
            <a:fld id="{8A6E8124-5869-4D9C-9A97-E8D4F92E623D}" type="slidenum">
              <a:rPr lang="en-GB" altLang="en-US"/>
              <a:pPr>
                <a:defRPr/>
              </a:pPr>
              <a:t>‹#›</a:t>
            </a:fld>
            <a:endParaRPr lang="en-GB" altLang="en-US"/>
          </a:p>
        </p:txBody>
      </p:sp>
    </p:spTree>
    <p:extLst>
      <p:ext uri="{BB962C8B-B14F-4D97-AF65-F5344CB8AC3E}">
        <p14:creationId xmlns:p14="http://schemas.microsoft.com/office/powerpoint/2010/main" val="150602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B64EB85-C25B-42EF-81CE-7B82A78AB4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333A8C-15A7-4E1E-8F93-CA5A19F0F3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CA26749-C36F-4DC2-9B92-5B960503E9C2}"/>
              </a:ext>
            </a:extLst>
          </p:cNvPr>
          <p:cNvSpPr>
            <a:spLocks noGrp="1" noChangeArrowheads="1"/>
          </p:cNvSpPr>
          <p:nvPr>
            <p:ph type="sldNum" sz="quarter" idx="12"/>
          </p:nvPr>
        </p:nvSpPr>
        <p:spPr>
          <a:ln/>
        </p:spPr>
        <p:txBody>
          <a:bodyPr/>
          <a:lstStyle>
            <a:lvl1pPr>
              <a:defRPr/>
            </a:lvl1pPr>
          </a:lstStyle>
          <a:p>
            <a:pPr>
              <a:defRPr/>
            </a:pPr>
            <a:fld id="{BC57FB70-CBE2-41E1-8850-C9CC911E2DD0}" type="slidenum">
              <a:rPr lang="en-GB" altLang="en-US"/>
              <a:pPr>
                <a:defRPr/>
              </a:pPr>
              <a:t>‹#›</a:t>
            </a:fld>
            <a:endParaRPr lang="en-GB" altLang="en-US"/>
          </a:p>
        </p:txBody>
      </p:sp>
    </p:spTree>
    <p:extLst>
      <p:ext uri="{BB962C8B-B14F-4D97-AF65-F5344CB8AC3E}">
        <p14:creationId xmlns:p14="http://schemas.microsoft.com/office/powerpoint/2010/main" val="409098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52004A3-3279-4726-A658-95C93ACFB0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64BD9F1-F287-4468-A458-0F30BADA15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3A7ABFB-3AEC-4E2E-883D-9F448E7E0E50}"/>
              </a:ext>
            </a:extLst>
          </p:cNvPr>
          <p:cNvSpPr>
            <a:spLocks noGrp="1" noChangeArrowheads="1"/>
          </p:cNvSpPr>
          <p:nvPr>
            <p:ph type="sldNum" sz="quarter" idx="12"/>
          </p:nvPr>
        </p:nvSpPr>
        <p:spPr>
          <a:ln/>
        </p:spPr>
        <p:txBody>
          <a:bodyPr/>
          <a:lstStyle>
            <a:lvl1pPr>
              <a:defRPr/>
            </a:lvl1pPr>
          </a:lstStyle>
          <a:p>
            <a:pPr>
              <a:defRPr/>
            </a:pPr>
            <a:fld id="{F67E7BF7-11D9-47A6-AD63-6EC57EAA1AC4}" type="slidenum">
              <a:rPr lang="en-GB" altLang="en-US"/>
              <a:pPr>
                <a:defRPr/>
              </a:pPr>
              <a:t>‹#›</a:t>
            </a:fld>
            <a:endParaRPr lang="en-GB" altLang="en-US"/>
          </a:p>
        </p:txBody>
      </p:sp>
    </p:spTree>
    <p:extLst>
      <p:ext uri="{BB962C8B-B14F-4D97-AF65-F5344CB8AC3E}">
        <p14:creationId xmlns:p14="http://schemas.microsoft.com/office/powerpoint/2010/main" val="44295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8F2A574B-204E-43CB-8418-07AAF9EE9A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1C17DB6-79BA-482E-85B1-81F02DD100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7B6DFAD-7F89-44E5-80FE-7EA30371439B}"/>
              </a:ext>
            </a:extLst>
          </p:cNvPr>
          <p:cNvSpPr>
            <a:spLocks noGrp="1" noChangeArrowheads="1"/>
          </p:cNvSpPr>
          <p:nvPr>
            <p:ph type="sldNum" sz="quarter" idx="12"/>
          </p:nvPr>
        </p:nvSpPr>
        <p:spPr>
          <a:ln/>
        </p:spPr>
        <p:txBody>
          <a:bodyPr/>
          <a:lstStyle>
            <a:lvl1pPr>
              <a:defRPr/>
            </a:lvl1pPr>
          </a:lstStyle>
          <a:p>
            <a:pPr>
              <a:defRPr/>
            </a:pPr>
            <a:fld id="{23328B0E-04A8-435E-B5ED-7AF52D67E118}" type="slidenum">
              <a:rPr lang="en-GB" altLang="en-US"/>
              <a:pPr>
                <a:defRPr/>
              </a:pPr>
              <a:t>‹#›</a:t>
            </a:fld>
            <a:endParaRPr lang="en-GB" altLang="en-US"/>
          </a:p>
        </p:txBody>
      </p:sp>
    </p:spTree>
    <p:extLst>
      <p:ext uri="{BB962C8B-B14F-4D97-AF65-F5344CB8AC3E}">
        <p14:creationId xmlns:p14="http://schemas.microsoft.com/office/powerpoint/2010/main" val="398604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22979A-5CBB-4DEF-AE77-0084337848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4296DC0-F44A-42B0-916A-6DD51837F3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757D7D9-DB1C-4394-ADCD-47C74F0CF666}"/>
              </a:ext>
            </a:extLst>
          </p:cNvPr>
          <p:cNvSpPr>
            <a:spLocks noGrp="1" noChangeArrowheads="1"/>
          </p:cNvSpPr>
          <p:nvPr>
            <p:ph type="sldNum" sz="quarter" idx="12"/>
          </p:nvPr>
        </p:nvSpPr>
        <p:spPr>
          <a:ln/>
        </p:spPr>
        <p:txBody>
          <a:bodyPr/>
          <a:lstStyle>
            <a:lvl1pPr>
              <a:defRPr/>
            </a:lvl1pPr>
          </a:lstStyle>
          <a:p>
            <a:pPr>
              <a:defRPr/>
            </a:pPr>
            <a:fld id="{C32D057D-EC78-47F8-AF0B-3C971471DC31}" type="slidenum">
              <a:rPr lang="en-GB" altLang="en-US"/>
              <a:pPr>
                <a:defRPr/>
              </a:pPr>
              <a:t>‹#›</a:t>
            </a:fld>
            <a:endParaRPr lang="en-GB" altLang="en-US"/>
          </a:p>
        </p:txBody>
      </p:sp>
    </p:spTree>
    <p:extLst>
      <p:ext uri="{BB962C8B-B14F-4D97-AF65-F5344CB8AC3E}">
        <p14:creationId xmlns:p14="http://schemas.microsoft.com/office/powerpoint/2010/main" val="332153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7EBA35-CD81-459C-8B7A-7C4A6B117B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F101AF-DDE0-4E66-B933-E3D1C74F93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18D98F6-6378-40E5-9BA0-5EF62DDF874D}"/>
              </a:ext>
            </a:extLst>
          </p:cNvPr>
          <p:cNvSpPr>
            <a:spLocks noGrp="1" noChangeArrowheads="1"/>
          </p:cNvSpPr>
          <p:nvPr>
            <p:ph type="sldNum" sz="quarter" idx="12"/>
          </p:nvPr>
        </p:nvSpPr>
        <p:spPr>
          <a:ln/>
        </p:spPr>
        <p:txBody>
          <a:bodyPr/>
          <a:lstStyle>
            <a:lvl1pPr>
              <a:defRPr/>
            </a:lvl1pPr>
          </a:lstStyle>
          <a:p>
            <a:pPr>
              <a:defRPr/>
            </a:pPr>
            <a:fld id="{E0854677-7AE2-4233-8302-6C2D43F09EDE}" type="slidenum">
              <a:rPr lang="en-GB" altLang="en-US"/>
              <a:pPr>
                <a:defRPr/>
              </a:pPr>
              <a:t>‹#›</a:t>
            </a:fld>
            <a:endParaRPr lang="en-GB" altLang="en-US"/>
          </a:p>
        </p:txBody>
      </p:sp>
    </p:spTree>
    <p:extLst>
      <p:ext uri="{BB962C8B-B14F-4D97-AF65-F5344CB8AC3E}">
        <p14:creationId xmlns:p14="http://schemas.microsoft.com/office/powerpoint/2010/main" val="175228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46AC2A-BCB7-437B-BA1E-985C774577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DBCADC9-9835-4134-A041-D20BC966D7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9AB61E6-5DEC-4643-9230-7892D90CD3C3}"/>
              </a:ext>
            </a:extLst>
          </p:cNvPr>
          <p:cNvSpPr>
            <a:spLocks noGrp="1" noChangeArrowheads="1"/>
          </p:cNvSpPr>
          <p:nvPr>
            <p:ph type="sldNum" sz="quarter" idx="12"/>
          </p:nvPr>
        </p:nvSpPr>
        <p:spPr>
          <a:ln/>
        </p:spPr>
        <p:txBody>
          <a:bodyPr/>
          <a:lstStyle>
            <a:lvl1pPr>
              <a:defRPr/>
            </a:lvl1pPr>
          </a:lstStyle>
          <a:p>
            <a:pPr>
              <a:defRPr/>
            </a:pPr>
            <a:fld id="{7C8FB544-FE0C-49F8-A7A2-B3EFEC2578CC}" type="slidenum">
              <a:rPr lang="en-GB" altLang="en-US"/>
              <a:pPr>
                <a:defRPr/>
              </a:pPr>
              <a:t>‹#›</a:t>
            </a:fld>
            <a:endParaRPr lang="en-GB" altLang="en-US"/>
          </a:p>
        </p:txBody>
      </p:sp>
    </p:spTree>
    <p:extLst>
      <p:ext uri="{BB962C8B-B14F-4D97-AF65-F5344CB8AC3E}">
        <p14:creationId xmlns:p14="http://schemas.microsoft.com/office/powerpoint/2010/main" val="370137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BA2A44-486F-4C4D-A9A0-AB15DB1643C2}"/>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DC6550D-0C6F-4B11-8A3C-62870BA81DFC}"/>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0420" name="Rectangle 4">
            <a:extLst>
              <a:ext uri="{FF2B5EF4-FFF2-40B4-BE49-F238E27FC236}">
                <a16:creationId xmlns:a16="http://schemas.microsoft.com/office/drawing/2014/main" id="{315FE26B-65E2-4BED-9B5E-8B529DCD6437}"/>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anose="02020603050405020304" pitchFamily="18" charset="0"/>
              </a:defRPr>
            </a:lvl1pPr>
          </a:lstStyle>
          <a:p>
            <a:pPr>
              <a:defRPr/>
            </a:pPr>
            <a:endParaRPr lang="en-US" altLang="en-US"/>
          </a:p>
        </p:txBody>
      </p:sp>
      <p:sp>
        <p:nvSpPr>
          <p:cNvPr id="60421" name="Rectangle 5">
            <a:extLst>
              <a:ext uri="{FF2B5EF4-FFF2-40B4-BE49-F238E27FC236}">
                <a16:creationId xmlns:a16="http://schemas.microsoft.com/office/drawing/2014/main" id="{7CC1B5FD-4B65-4A3F-85AB-82C79AF40B4D}"/>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defRPr>
            </a:lvl1pPr>
          </a:lstStyle>
          <a:p>
            <a:pPr>
              <a:defRPr/>
            </a:pPr>
            <a:endParaRPr lang="en-US" altLang="en-US"/>
          </a:p>
        </p:txBody>
      </p:sp>
      <p:sp>
        <p:nvSpPr>
          <p:cNvPr id="60422" name="Rectangle 6">
            <a:extLst>
              <a:ext uri="{FF2B5EF4-FFF2-40B4-BE49-F238E27FC236}">
                <a16:creationId xmlns:a16="http://schemas.microsoft.com/office/drawing/2014/main" id="{8BA78DEC-BBAD-4D91-B356-8A796CF7F11B}"/>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00E07095-1DB7-435E-8EA9-B6CAF10400B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64C582-C460-46EE-BD51-E07DA81A07A0}"/>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FE569747-EBFB-4A7E-8877-36026498008C}"/>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0420" name="Rectangle 4">
            <a:extLst>
              <a:ext uri="{FF2B5EF4-FFF2-40B4-BE49-F238E27FC236}">
                <a16:creationId xmlns:a16="http://schemas.microsoft.com/office/drawing/2014/main" id="{87FD43A8-0798-4D5D-A722-F6312939D1A8}"/>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anose="02020603050405020304" pitchFamily="18" charset="0"/>
              </a:defRPr>
            </a:lvl1pPr>
          </a:lstStyle>
          <a:p>
            <a:pPr>
              <a:defRPr/>
            </a:pPr>
            <a:endParaRPr lang="en-US" altLang="en-US"/>
          </a:p>
        </p:txBody>
      </p:sp>
      <p:sp>
        <p:nvSpPr>
          <p:cNvPr id="60421" name="Rectangle 5">
            <a:extLst>
              <a:ext uri="{FF2B5EF4-FFF2-40B4-BE49-F238E27FC236}">
                <a16:creationId xmlns:a16="http://schemas.microsoft.com/office/drawing/2014/main" id="{211C3D92-A1B9-43A6-A6B4-1050A0322F26}"/>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anose="02020603050405020304" pitchFamily="18" charset="0"/>
              </a:defRPr>
            </a:lvl1pPr>
          </a:lstStyle>
          <a:p>
            <a:pPr>
              <a:defRPr/>
            </a:pPr>
            <a:endParaRPr lang="en-US" altLang="en-US"/>
          </a:p>
        </p:txBody>
      </p:sp>
      <p:sp>
        <p:nvSpPr>
          <p:cNvPr id="60422" name="Rectangle 6">
            <a:extLst>
              <a:ext uri="{FF2B5EF4-FFF2-40B4-BE49-F238E27FC236}">
                <a16:creationId xmlns:a16="http://schemas.microsoft.com/office/drawing/2014/main" id="{820C6F81-F85C-4641-AE19-A7CADC51FA1E}"/>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C5BBCFA5-B0C3-4DF7-A742-91BF2AFD229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298E736-1DF0-4FC9-9346-BC0553AAC9D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E456B109-C3DF-4F40-88D1-74627335E0F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695FB36-C62B-4238-965E-DF11BB4EEDA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B32F47-3D8E-4F41-809C-80A23A118F9D}" type="datetimeFigureOut">
              <a:rPr lang="en-GB"/>
              <a:pPr>
                <a:defRPr/>
              </a:pPr>
              <a:t>05/08/2025</a:t>
            </a:fld>
            <a:endParaRPr lang="en-GB"/>
          </a:p>
        </p:txBody>
      </p:sp>
      <p:sp>
        <p:nvSpPr>
          <p:cNvPr id="5" name="Footer Placeholder 4">
            <a:extLst>
              <a:ext uri="{FF2B5EF4-FFF2-40B4-BE49-F238E27FC236}">
                <a16:creationId xmlns:a16="http://schemas.microsoft.com/office/drawing/2014/main" id="{59BBE30E-1A95-4FDA-888F-3699C39189B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346BB882-B72E-4574-B02D-D66617EC6BF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D78B22C-46F2-4530-999C-E61FBCC311A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utstandingcareers.co.uk/services/tutor-training---having-careers-conversation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ecure.bio.ed.ac.uk/bto/demore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wallpaperflare.com/master-card-debit-card-credit-card-mastercard-text-communication-wallpaper-ayzau" TargetMode="External"/><Relationship Id="rId7" Type="http://schemas.openxmlformats.org/officeDocument/2006/relationships/hyperlink" Target="https://www.wallpaperflare.com/search?wallpaper=passport"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pikist.com/free-photo-sjqiu"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jobsanger.blogspot.com/2018/01/trump-administration-fails-to-protect.html" TargetMode="External"/><Relationship Id="rId5" Type="http://schemas.openxmlformats.org/officeDocument/2006/relationships/image" Target="../media/image13.jpeg"/><Relationship Id="rId4" Type="http://schemas.openxmlformats.org/officeDocument/2006/relationships/hyperlink" Target="http://santosbancarios.com.br/artigo/trabalho-intermitente-prejuizos-perenes-o-que-e-e-como-pode-nos-afetar"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illustrations/job-work-businessman-time-clock-1257202/" TargetMode="External"/><Relationship Id="rId3" Type="http://schemas.openxmlformats.org/officeDocument/2006/relationships/image" Target="../media/image14.gif"/><Relationship Id="rId7" Type="http://schemas.openxmlformats.org/officeDocument/2006/relationships/image" Target="../media/image16.png"/><Relationship Id="rId12" Type="http://schemas.openxmlformats.org/officeDocument/2006/relationships/hyperlink" Target="https://pxhere.com/ko/photo/1584463" TargetMode="External"/><Relationship Id="rId2" Type="http://schemas.openxmlformats.org/officeDocument/2006/relationships/hyperlink" Target="mailto:bto.demonstrators@ed.ac.uk" TargetMode="External"/><Relationship Id="rId1" Type="http://schemas.openxmlformats.org/officeDocument/2006/relationships/slideLayout" Target="../slideLayouts/slideLayout2.xml"/><Relationship Id="rId6" Type="http://schemas.openxmlformats.org/officeDocument/2006/relationships/hyperlink" Target="https://engineeringmathematicsdbm1013.blogspot.com/2013/06/course-outline-ba201.html" TargetMode="External"/><Relationship Id="rId11" Type="http://schemas.openxmlformats.org/officeDocument/2006/relationships/image" Target="../media/image18.jpeg"/><Relationship Id="rId5" Type="http://schemas.openxmlformats.org/officeDocument/2006/relationships/image" Target="../media/image15.jpg"/><Relationship Id="rId10" Type="http://schemas.openxmlformats.org/officeDocument/2006/relationships/hyperlink" Target="https://www.pngall.com/backup-png/download/30390" TargetMode="External"/><Relationship Id="rId4" Type="http://schemas.openxmlformats.org/officeDocument/2006/relationships/hyperlink" Target="https://pasosnormajuridica.blogspot.com/2017/" TargetMode="Externa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https://svgsilh.com/image/2025821.html" TargetMode="External"/><Relationship Id="rId3" Type="http://schemas.openxmlformats.org/officeDocument/2006/relationships/hyperlink" Target="https://www.picpedia.org/keyboard/e/employment-contracts.html" TargetMode="External"/><Relationship Id="rId7" Type="http://schemas.openxmlformats.org/officeDocument/2006/relationships/image" Target="../media/image22.sv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gymnasticscoaching.com/2012/08/18/sabrina-gill-back-to-training/" TargetMode="Externa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en/photo/758111"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hyperlink" Target="https://svgsilh.com/image/1299987.html"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svgsilh.com/image/607831.html" TargetMode="Externa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bto.demonstrators@ed.ac.uk" TargetMode="External"/><Relationship Id="rId1" Type="http://schemas.openxmlformats.org/officeDocument/2006/relationships/slideLayout" Target="../slideLayouts/slideLayout2.xml"/><Relationship Id="rId5" Type="http://schemas.openxmlformats.org/officeDocument/2006/relationships/hyperlink" Target="https://freesvg.org/trnsltlife-trinityspiral"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IS.Helpline@ed.ac.uk" TargetMode="External"/><Relationship Id="rId1" Type="http://schemas.openxmlformats.org/officeDocument/2006/relationships/slideLayout" Target="../slideLayouts/slideLayout2.xml"/><Relationship Id="rId4" Type="http://schemas.openxmlformats.org/officeDocument/2006/relationships/hyperlink" Target="https://pxhere.com/en/photo/14440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edia.ed.ac.uk/media/Demo+for+Employees+-+Creating+Time+Cards/1_16eaec4q" TargetMode="External"/><Relationship Id="rId1" Type="http://schemas.openxmlformats.org/officeDocument/2006/relationships/slideLayout" Target="../slideLayouts/slideLayout2.xml"/><Relationship Id="rId4" Type="http://schemas.openxmlformats.org/officeDocument/2006/relationships/hyperlink" Target="https://openclipart.org/detail/180962/business%20process%20-%20numbere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ixnio.com/people/crowd/public-availability-session-meeting" TargetMode="External"/><Relationship Id="rId3" Type="http://schemas.openxmlformats.org/officeDocument/2006/relationships/hyperlink" Target="https://www.rawpixel.com/search/down%20payments" TargetMode="External"/><Relationship Id="rId7" Type="http://schemas.openxmlformats.org/officeDocument/2006/relationships/image" Target="../media/image34.jp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kotoba.wiki/t/date/2071"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de/gruppe-team-feedback-r%C3%BCckmelden-1825510/"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nang.eregulations.org/procedure/13/8?l=en" TargetMode="External"/><Relationship Id="rId7" Type="http://schemas.openxmlformats.org/officeDocument/2006/relationships/hyperlink" Target="https://www.gbcnv.edu/faculty/facultyhandbook.html" TargetMode="External"/><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hyperlink" Target="https://pixabay.com/es/dinero-comprar-pagar-s%C3%ADmbolo-signo-42955/" TargetMode="Externa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https://www.ed.ac.uk/finance/about/sections/payroll" TargetMode="External"/><Relationship Id="rId7" Type="http://schemas.openxmlformats.org/officeDocument/2006/relationships/hyperlink" Target="https://freepngimg.com/png/81517-status-text-faq-tax-logo-filing" TargetMode="External"/><Relationship Id="rId2" Type="http://schemas.openxmlformats.org/officeDocument/2006/relationships/hyperlink" Target="https://www.wiki.ed.ac.uk/display/intranetpublic/Demonstrating+and+Tutoring"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mailto:HRHelpline@ed.ac.uk" TargetMode="External"/><Relationship Id="rId4" Type="http://schemas.openxmlformats.org/officeDocument/2006/relationships/hyperlink" Target="file:///C:\Users\bmukher2\Desktop\&#8226;%09Timecards%20&#8211;%20the%20timecard%20function%20is%20closed%20from%2015th%20through%20to%20(what%20now%20looks%20like)%20end%20of%20August%20due%20to%20the%20P&amp;M%20phase%203%20upgrade%20&#8211;%20there%20should%20be%20very%20few%20individuals%20putting%20through%20hours%20at%20this%20time%20anywa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docs.hss.ed.ac.uk/iad/Learning_teaching/Tutors/Handbook/Tutors-Chapter5.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www.ed.ac.uk/institute-academic-development/learning-teaching/staff/tutors-demonstrator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chemeClr val="tx2">
                <a:lumMod val="20000"/>
                <a:lumOff val="80000"/>
              </a:schemeClr>
            </a:gs>
            <a:gs pos="100000">
              <a:schemeClr val="accent1">
                <a:lumMod val="45000"/>
                <a:lumOff val="55000"/>
              </a:schemeClr>
            </a:gs>
            <a:gs pos="5000">
              <a:schemeClr val="tx2">
                <a:lumMod val="40000"/>
                <a:lumOff val="60000"/>
              </a:schemeClr>
            </a:gs>
            <a:gs pos="2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FDAE9256-6842-419B-8969-D5A4ABDD6B43}"/>
              </a:ext>
            </a:extLst>
          </p:cNvPr>
          <p:cNvSpPr>
            <a:spLocks noGrp="1"/>
          </p:cNvSpPr>
          <p:nvPr>
            <p:ph type="ctrTitle"/>
          </p:nvPr>
        </p:nvSpPr>
        <p:spPr>
          <a:xfrm>
            <a:off x="1524001" y="-100013"/>
            <a:ext cx="9117013" cy="1470026"/>
          </a:xfrm>
        </p:spPr>
        <p:txBody>
          <a:bodyPr/>
          <a:lstStyle/>
          <a:p>
            <a:pPr eaLnBrk="1" hangingPunct="1"/>
            <a:r>
              <a:rPr lang="en-GB" altLang="en-US" sz="3200" b="1">
                <a:latin typeface="Arial" panose="020B0604020202020204" pitchFamily="34" charset="0"/>
                <a:cs typeface="Arial" panose="020B0604020202020204" pitchFamily="34" charset="0"/>
              </a:rPr>
              <a:t>Training Course for Demonstrators in School of  Biological Sciences</a:t>
            </a:r>
          </a:p>
        </p:txBody>
      </p:sp>
      <p:sp>
        <p:nvSpPr>
          <p:cNvPr id="7171" name="Rectangle 5">
            <a:extLst>
              <a:ext uri="{FF2B5EF4-FFF2-40B4-BE49-F238E27FC236}">
                <a16:creationId xmlns:a16="http://schemas.microsoft.com/office/drawing/2014/main" id="{6066BC48-829C-4397-A033-0F802935C012}"/>
              </a:ext>
            </a:extLst>
          </p:cNvPr>
          <p:cNvSpPr>
            <a:spLocks noGrp="1"/>
          </p:cNvSpPr>
          <p:nvPr>
            <p:ph type="subTitle" idx="1"/>
          </p:nvPr>
        </p:nvSpPr>
        <p:spPr>
          <a:xfrm>
            <a:off x="2636838" y="1222376"/>
            <a:ext cx="7169150" cy="942975"/>
          </a:xfrm>
        </p:spPr>
        <p:txBody>
          <a:bodyPr/>
          <a:lstStyle/>
          <a:p>
            <a:pPr eaLnBrk="1" hangingPunct="1">
              <a:lnSpc>
                <a:spcPct val="60000"/>
              </a:lnSpc>
            </a:pPr>
            <a:r>
              <a:rPr lang="en-GB" altLang="en-US" sz="2000" dirty="0">
                <a:solidFill>
                  <a:schemeClr val="tx1"/>
                </a:solidFill>
                <a:latin typeface="Arial" panose="020B0604020202020204" pitchFamily="34" charset="0"/>
                <a:cs typeface="Arial" panose="020B0604020202020204" pitchFamily="34" charset="0"/>
              </a:rPr>
              <a:t>Dr John Curtis, FHEA</a:t>
            </a:r>
          </a:p>
          <a:p>
            <a:pPr eaLnBrk="1" hangingPunct="1">
              <a:lnSpc>
                <a:spcPct val="60000"/>
              </a:lnSpc>
            </a:pPr>
            <a:r>
              <a:rPr lang="en-GB" altLang="en-US" sz="2000" dirty="0">
                <a:solidFill>
                  <a:schemeClr val="tx1"/>
                </a:solidFill>
                <a:latin typeface="Arial" panose="020B0604020202020204" pitchFamily="34" charset="0"/>
                <a:cs typeface="Arial" panose="020B0604020202020204" pitchFamily="34" charset="0"/>
              </a:rPr>
              <a:t> Academic Lead for Tutors and Demonstrators</a:t>
            </a:r>
          </a:p>
          <a:p>
            <a:pPr eaLnBrk="1" hangingPunct="1">
              <a:lnSpc>
                <a:spcPct val="60000"/>
              </a:lnSpc>
            </a:pPr>
            <a:r>
              <a:rPr lang="en-GB" altLang="en-US" sz="2000" dirty="0">
                <a:solidFill>
                  <a:schemeClr val="tx1"/>
                </a:solidFill>
                <a:latin typeface="Arial" panose="020B0604020202020204" pitchFamily="34" charset="0"/>
                <a:cs typeface="Arial" panose="020B0604020202020204" pitchFamily="34" charset="0"/>
              </a:rPr>
              <a:t>Biology Teaching Organisation (BTO)</a:t>
            </a:r>
          </a:p>
        </p:txBody>
      </p:sp>
      <p:sp>
        <p:nvSpPr>
          <p:cNvPr id="2" name="TextBox 1">
            <a:extLst>
              <a:ext uri="{FF2B5EF4-FFF2-40B4-BE49-F238E27FC236}">
                <a16:creationId xmlns:a16="http://schemas.microsoft.com/office/drawing/2014/main" id="{93B62B0E-8DB6-447C-96DA-A1593AC298D2}"/>
              </a:ext>
            </a:extLst>
          </p:cNvPr>
          <p:cNvSpPr txBox="1"/>
          <p:nvPr/>
        </p:nvSpPr>
        <p:spPr>
          <a:xfrm>
            <a:off x="1574800" y="2062164"/>
            <a:ext cx="8135938" cy="2554287"/>
          </a:xfrm>
          <a:prstGeom prst="rect">
            <a:avLst/>
          </a:prstGeom>
          <a:noFill/>
        </p:spPr>
        <p:txBody>
          <a:bodyPr>
            <a:spAutoFit/>
          </a:bodyPr>
          <a:lstStyle/>
          <a:p>
            <a:pPr>
              <a:defRPr/>
            </a:pPr>
            <a:r>
              <a:rPr lang="en-GB" sz="3200" b="1" dirty="0">
                <a:latin typeface="Arial" charset="0"/>
              </a:rPr>
              <a:t>On arrival - please</a:t>
            </a:r>
            <a:r>
              <a:rPr lang="en-GB" sz="3200" dirty="0">
                <a:latin typeface="Arial" charset="0"/>
              </a:rPr>
              <a:t>:</a:t>
            </a:r>
          </a:p>
          <a:p>
            <a:pPr marL="571500" indent="-571500">
              <a:buFont typeface="Arial" panose="020B0604020202020204" pitchFamily="34" charset="0"/>
              <a:buChar char="•"/>
              <a:defRPr/>
            </a:pPr>
            <a:r>
              <a:rPr lang="en-GB" sz="3200" dirty="0">
                <a:solidFill>
                  <a:srgbClr val="C00000"/>
                </a:solidFill>
                <a:latin typeface="Arial" charset="0"/>
              </a:rPr>
              <a:t>sign attendance record</a:t>
            </a:r>
          </a:p>
          <a:p>
            <a:pPr marL="571500" indent="-571500">
              <a:buFont typeface="Arial" panose="020B0604020202020204" pitchFamily="34" charset="0"/>
              <a:buChar char="•"/>
              <a:defRPr/>
            </a:pPr>
            <a:r>
              <a:rPr lang="en-GB" sz="3200" dirty="0">
                <a:solidFill>
                  <a:srgbClr val="C00000"/>
                </a:solidFill>
                <a:latin typeface="Arial" charset="0"/>
              </a:rPr>
              <a:t>collect name badge</a:t>
            </a:r>
          </a:p>
          <a:p>
            <a:pPr marL="571500" indent="-571500">
              <a:buFont typeface="Arial" panose="020B0604020202020204" pitchFamily="34" charset="0"/>
              <a:buChar char="•"/>
              <a:defRPr/>
            </a:pPr>
            <a:r>
              <a:rPr lang="en-GB" sz="3200" dirty="0">
                <a:solidFill>
                  <a:srgbClr val="C00000"/>
                </a:solidFill>
                <a:latin typeface="Arial" charset="0"/>
              </a:rPr>
              <a:t>collect ‘Do &amp; Don’t’ handout</a:t>
            </a:r>
          </a:p>
          <a:p>
            <a:pPr marL="571500" indent="-571500">
              <a:buFont typeface="Arial" panose="020B0604020202020204" pitchFamily="34" charset="0"/>
              <a:buChar char="•"/>
              <a:defRPr/>
            </a:pPr>
            <a:r>
              <a:rPr lang="en-GB" sz="3200" dirty="0">
                <a:solidFill>
                  <a:srgbClr val="C00000"/>
                </a:solidFill>
                <a:latin typeface="Arial" charset="0"/>
              </a:rPr>
              <a:t>take a Post-it note</a:t>
            </a:r>
          </a:p>
        </p:txBody>
      </p:sp>
      <p:sp>
        <p:nvSpPr>
          <p:cNvPr id="3" name="TextBox 2">
            <a:extLst>
              <a:ext uri="{FF2B5EF4-FFF2-40B4-BE49-F238E27FC236}">
                <a16:creationId xmlns:a16="http://schemas.microsoft.com/office/drawing/2014/main" id="{68A5CC73-043F-4C9C-9DDC-D824C7172B1C}"/>
              </a:ext>
            </a:extLst>
          </p:cNvPr>
          <p:cNvSpPr txBox="1">
            <a:spLocks noChangeArrowheads="1"/>
          </p:cNvSpPr>
          <p:nvPr/>
        </p:nvSpPr>
        <p:spPr bwMode="auto">
          <a:xfrm>
            <a:off x="1649413" y="4552951"/>
            <a:ext cx="9144000" cy="224631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defRPr/>
            </a:pPr>
            <a:r>
              <a:rPr lang="en-GB" altLang="en-US" sz="2800" b="1" dirty="0">
                <a:latin typeface="Arial" panose="020B0604020202020204" pitchFamily="34" charset="0"/>
              </a:rPr>
              <a:t>Whilst waiting:</a:t>
            </a:r>
          </a:p>
          <a:p>
            <a:pPr marL="342900" indent="-342900">
              <a:spcBef>
                <a:spcPct val="0"/>
              </a:spcBef>
              <a:defRPr/>
            </a:pPr>
            <a:r>
              <a:rPr lang="en-GB" altLang="en-US" sz="2800" dirty="0">
                <a:solidFill>
                  <a:srgbClr val="C00000"/>
                </a:solidFill>
                <a:latin typeface="Arial" panose="020B0604020202020204" pitchFamily="34" charset="0"/>
              </a:rPr>
              <a:t>Write on Post-it note any </a:t>
            </a:r>
            <a:r>
              <a:rPr lang="en-GB" altLang="en-US" sz="2800" b="1" dirty="0">
                <a:solidFill>
                  <a:srgbClr val="C00000"/>
                </a:solidFill>
                <a:latin typeface="Arial" panose="020B0604020202020204" pitchFamily="34" charset="0"/>
              </a:rPr>
              <a:t>concerns </a:t>
            </a:r>
            <a:r>
              <a:rPr lang="en-GB" altLang="en-US" sz="2800" dirty="0">
                <a:solidFill>
                  <a:srgbClr val="C00000"/>
                </a:solidFill>
                <a:latin typeface="Arial" panose="020B0604020202020204" pitchFamily="34" charset="0"/>
              </a:rPr>
              <a:t>you have about demonstrating (anonymous) </a:t>
            </a:r>
          </a:p>
          <a:p>
            <a:pPr marL="342900" indent="-342900">
              <a:spcBef>
                <a:spcPct val="0"/>
              </a:spcBef>
              <a:defRPr/>
            </a:pPr>
            <a:r>
              <a:rPr lang="en-GB" altLang="en-US" sz="2800" dirty="0">
                <a:solidFill>
                  <a:srgbClr val="C00000"/>
                </a:solidFill>
                <a:latin typeface="Arial" panose="020B0604020202020204" pitchFamily="34" charset="0"/>
              </a:rPr>
              <a:t>At the table – introduce yourself &amp; discuss why you want to be a demonstrator</a:t>
            </a:r>
          </a:p>
        </p:txBody>
      </p:sp>
      <p:pic>
        <p:nvPicPr>
          <p:cNvPr id="7174" name="Picture 3">
            <a:extLst>
              <a:ext uri="{FF2B5EF4-FFF2-40B4-BE49-F238E27FC236}">
                <a16:creationId xmlns:a16="http://schemas.microsoft.com/office/drawing/2014/main" id="{A7DA8B84-F498-41DC-8242-1BD3C5BA2F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1938" y="318135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childTnLst>
                                    <p:animEffect transition="out" filter="fade">
                                      <p:cBhvr>
                                        <p:cTn id="6" dur="5000" tmFilter="0, 0; .2, .5; .8, .5; 1, 0"/>
                                        <p:tgtEl>
                                          <p:spTgt spid="3"/>
                                        </p:tgtEl>
                                      </p:cBhvr>
                                    </p:animEffect>
                                    <p:animScale>
                                      <p:cBhvr>
                                        <p:cTn id="7" dur="2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BBBCA508-94F4-429E-984F-4D1EA5C92D92}"/>
              </a:ext>
            </a:extLst>
          </p:cNvPr>
          <p:cNvSpPr>
            <a:spLocks noChangeArrowheads="1"/>
          </p:cNvSpPr>
          <p:nvPr/>
        </p:nvSpPr>
        <p:spPr bwMode="auto">
          <a:xfrm>
            <a:off x="3563939" y="-60325"/>
            <a:ext cx="5062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400" i="1">
                <a:latin typeface="Arial" panose="020B0604020202020204" pitchFamily="34" charset="0"/>
              </a:rPr>
              <a:t>Contractual Matters</a:t>
            </a:r>
          </a:p>
        </p:txBody>
      </p:sp>
      <p:sp>
        <p:nvSpPr>
          <p:cNvPr id="22531" name="Rectangle 6">
            <a:extLst>
              <a:ext uri="{FF2B5EF4-FFF2-40B4-BE49-F238E27FC236}">
                <a16:creationId xmlns:a16="http://schemas.microsoft.com/office/drawing/2014/main" id="{EEB5BDD2-4957-4AF5-B510-F7DF45722597}"/>
              </a:ext>
            </a:extLst>
          </p:cNvPr>
          <p:cNvSpPr>
            <a:spLocks noChangeArrowheads="1"/>
          </p:cNvSpPr>
          <p:nvPr/>
        </p:nvSpPr>
        <p:spPr bwMode="auto">
          <a:xfrm>
            <a:off x="3130551" y="1485900"/>
            <a:ext cx="59277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800">
                <a:latin typeface="Arial" panose="020B0604020202020204" pitchFamily="34" charset="0"/>
              </a:rPr>
              <a:t>Resources Manager</a:t>
            </a:r>
          </a:p>
          <a:p>
            <a:pPr algn="ctr">
              <a:spcBef>
                <a:spcPct val="0"/>
              </a:spcBef>
              <a:buFontTx/>
              <a:buNone/>
            </a:pPr>
            <a:r>
              <a:rPr lang="en-GB" altLang="en-US" sz="2800">
                <a:latin typeface="Arial" panose="020B0604020202020204" pitchFamily="34" charset="0"/>
              </a:rPr>
              <a:t>BTO</a:t>
            </a:r>
          </a:p>
        </p:txBody>
      </p:sp>
      <p:sp>
        <p:nvSpPr>
          <p:cNvPr id="22532" name="Rectangle 7">
            <a:extLst>
              <a:ext uri="{FF2B5EF4-FFF2-40B4-BE49-F238E27FC236}">
                <a16:creationId xmlns:a16="http://schemas.microsoft.com/office/drawing/2014/main" id="{86818E9E-ED63-438A-9112-07C8C11B7C0B}"/>
              </a:ext>
            </a:extLst>
          </p:cNvPr>
          <p:cNvSpPr>
            <a:spLocks noChangeArrowheads="1"/>
          </p:cNvSpPr>
          <p:nvPr/>
        </p:nvSpPr>
        <p:spPr bwMode="auto">
          <a:xfrm>
            <a:off x="4465639" y="963614"/>
            <a:ext cx="3259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a:latin typeface="Arial" panose="020B0604020202020204" pitchFamily="34" charset="0"/>
              </a:rPr>
              <a:t>Banhi Mukherjee</a:t>
            </a:r>
          </a:p>
        </p:txBody>
      </p:sp>
      <p:sp>
        <p:nvSpPr>
          <p:cNvPr id="22533" name="Rectangle 8">
            <a:extLst>
              <a:ext uri="{FF2B5EF4-FFF2-40B4-BE49-F238E27FC236}">
                <a16:creationId xmlns:a16="http://schemas.microsoft.com/office/drawing/2014/main" id="{AC8A772F-37C1-4EEB-851F-B00E338313D5}"/>
              </a:ext>
            </a:extLst>
          </p:cNvPr>
          <p:cNvSpPr>
            <a:spLocks noChangeArrowheads="1"/>
          </p:cNvSpPr>
          <p:nvPr/>
        </p:nvSpPr>
        <p:spPr bwMode="auto">
          <a:xfrm>
            <a:off x="2238375" y="3213100"/>
            <a:ext cx="817245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b="1">
                <a:latin typeface="Arial" panose="020B0604020202020204" pitchFamily="34" charset="0"/>
              </a:rPr>
              <a:t>Email:</a:t>
            </a:r>
            <a:r>
              <a:rPr lang="en-GB" altLang="en-US" sz="3600" b="1">
                <a:latin typeface="Arial" panose="020B0604020202020204" pitchFamily="34" charset="0"/>
              </a:rPr>
              <a:t> bto.demonstrators@ed.ac.uk</a:t>
            </a: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 </a:t>
            </a:r>
          </a:p>
          <a:p>
            <a:pPr>
              <a:spcBef>
                <a:spcPct val="0"/>
              </a:spcBef>
              <a:buFontTx/>
              <a:buNone/>
            </a:pPr>
            <a:endParaRPr lang="en-GB" altLang="en-US" sz="2400">
              <a:latin typeface="Arial" panose="020B0604020202020204" pitchFamily="34" charset="0"/>
            </a:endParaRPr>
          </a:p>
        </p:txBody>
      </p:sp>
      <p:sp>
        <p:nvSpPr>
          <p:cNvPr id="22534" name="Rectangle 1">
            <a:extLst>
              <a:ext uri="{FF2B5EF4-FFF2-40B4-BE49-F238E27FC236}">
                <a16:creationId xmlns:a16="http://schemas.microsoft.com/office/drawing/2014/main" id="{5C2413CD-72B7-4540-B570-472B08982C95}"/>
              </a:ext>
            </a:extLst>
          </p:cNvPr>
          <p:cNvSpPr>
            <a:spLocks noChangeArrowheads="1"/>
          </p:cNvSpPr>
          <p:nvPr/>
        </p:nvSpPr>
        <p:spPr bwMode="auto">
          <a:xfrm>
            <a:off x="2136775" y="6299200"/>
            <a:ext cx="828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latin typeface="Arial" panose="020B0604020202020204" pitchFamily="34" charset="0"/>
              </a:rPr>
              <a:t>https://www.wiki.ed.ac.uk/display/intranetpublic/Demonstrating+and+Tutoring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3615"/>
            <a:ext cx="9144000" cy="1818968"/>
          </a:xfrm>
        </p:spPr>
        <p:txBody>
          <a:bodyPr/>
          <a:lstStyle/>
          <a:p>
            <a:r>
              <a:rPr lang="en-GB" dirty="0"/>
              <a:t>Demonstrator Training</a:t>
            </a:r>
            <a:br>
              <a:rPr lang="en-GB" dirty="0"/>
            </a:br>
            <a:r>
              <a:rPr lang="en-GB" dirty="0"/>
              <a:t>28</a:t>
            </a:r>
            <a:r>
              <a:rPr lang="en-GB" baseline="30000" dirty="0"/>
              <a:t>th</a:t>
            </a:r>
            <a:r>
              <a:rPr lang="en-GB" dirty="0"/>
              <a:t> May 2025</a:t>
            </a:r>
          </a:p>
        </p:txBody>
      </p:sp>
      <p:sp>
        <p:nvSpPr>
          <p:cNvPr id="3" name="Subtitle 2"/>
          <p:cNvSpPr>
            <a:spLocks noGrp="1"/>
          </p:cNvSpPr>
          <p:nvPr>
            <p:ph type="subTitle" idx="1"/>
          </p:nvPr>
        </p:nvSpPr>
        <p:spPr>
          <a:xfrm>
            <a:off x="1524000" y="4931284"/>
            <a:ext cx="9144000" cy="1704408"/>
          </a:xfrm>
        </p:spPr>
        <p:txBody>
          <a:bodyPr>
            <a:normAutofit fontScale="62500" lnSpcReduction="20000"/>
          </a:bodyPr>
          <a:lstStyle/>
          <a:p>
            <a:endParaRPr lang="en-GB" dirty="0"/>
          </a:p>
          <a:p>
            <a:endParaRPr lang="en-GB" dirty="0"/>
          </a:p>
          <a:p>
            <a:endParaRPr lang="en-GB" sz="4800" dirty="0"/>
          </a:p>
          <a:p>
            <a:r>
              <a:rPr lang="en-GB" sz="4800" dirty="0"/>
              <a:t>BANHI MUKHERJEE</a:t>
            </a:r>
          </a:p>
        </p:txBody>
      </p:sp>
      <p:pic>
        <p:nvPicPr>
          <p:cNvPr id="5" name="Picture 4">
            <a:extLst>
              <a:ext uri="{FF2B5EF4-FFF2-40B4-BE49-F238E27FC236}">
                <a16:creationId xmlns:a16="http://schemas.microsoft.com/office/drawing/2014/main" id="{461D9497-E4CD-43AA-A51B-51038A8435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05637" y="2189527"/>
            <a:ext cx="7919207" cy="3921358"/>
          </a:xfrm>
          <a:prstGeom prst="rect">
            <a:avLst/>
          </a:prstGeom>
        </p:spPr>
      </p:pic>
    </p:spTree>
    <p:extLst>
      <p:ext uri="{BB962C8B-B14F-4D97-AF65-F5344CB8AC3E}">
        <p14:creationId xmlns:p14="http://schemas.microsoft.com/office/powerpoint/2010/main" val="23028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74736"/>
          </a:xfrm>
          <a:solidFill>
            <a:schemeClr val="accent2">
              <a:lumMod val="40000"/>
              <a:lumOff val="60000"/>
            </a:schemeClr>
          </a:solidFill>
        </p:spPr>
        <p:txBody>
          <a:bodyPr/>
          <a:lstStyle/>
          <a:p>
            <a:r>
              <a:rPr lang="en-GB" dirty="0"/>
              <a:t>Demonstrating</a:t>
            </a:r>
          </a:p>
        </p:txBody>
      </p:sp>
      <p:sp>
        <p:nvSpPr>
          <p:cNvPr id="3" name="Content Placeholder 2"/>
          <p:cNvSpPr>
            <a:spLocks noGrp="1"/>
          </p:cNvSpPr>
          <p:nvPr>
            <p:ph idx="1"/>
          </p:nvPr>
        </p:nvSpPr>
        <p:spPr>
          <a:xfrm>
            <a:off x="914400" y="1981199"/>
            <a:ext cx="10798224" cy="4511675"/>
          </a:xfrm>
          <a:solidFill>
            <a:schemeClr val="accent2">
              <a:lumMod val="40000"/>
              <a:lumOff val="60000"/>
            </a:schemeClr>
          </a:solidFill>
        </p:spPr>
        <p:txBody>
          <a:bodyPr>
            <a:normAutofit fontScale="70000" lnSpcReduction="20000"/>
          </a:bodyPr>
          <a:lstStyle/>
          <a:p>
            <a:pPr marL="0" indent="0">
              <a:buNone/>
            </a:pPr>
            <a:endParaRPr lang="en-GB" dirty="0"/>
          </a:p>
          <a:p>
            <a:pPr marL="0" indent="0">
              <a:buNone/>
            </a:pPr>
            <a:endParaRPr lang="en-GB" dirty="0"/>
          </a:p>
          <a:p>
            <a:pPr marL="0" indent="0">
              <a:buNone/>
            </a:pPr>
            <a:r>
              <a:rPr lang="en-GB" dirty="0"/>
              <a:t>Demonstrating is applicable to only PHD students currently studying in the university.</a:t>
            </a:r>
          </a:p>
          <a:p>
            <a:pPr marL="0" indent="0">
              <a:buNone/>
            </a:pPr>
            <a:r>
              <a:rPr lang="en-GB" dirty="0"/>
              <a:t>For postgraduate research students registered at the University, tutoring and demonstrating must </a:t>
            </a:r>
            <a:r>
              <a:rPr lang="en-GB" b="1" dirty="0"/>
              <a:t>not </a:t>
            </a:r>
            <a:r>
              <a:rPr lang="en-GB" dirty="0"/>
              <a:t>impede the successful completion of the students’ own degrees.</a:t>
            </a:r>
          </a:p>
          <a:p>
            <a:pPr marL="0" indent="0">
              <a:buNone/>
            </a:pPr>
            <a:endParaRPr lang="en-GB" dirty="0"/>
          </a:p>
          <a:p>
            <a:pPr marL="0" indent="0">
              <a:buNone/>
            </a:pPr>
            <a:r>
              <a:rPr lang="en-GB" dirty="0"/>
              <a:t>Work may take the form of:</a:t>
            </a:r>
          </a:p>
          <a:p>
            <a:pPr marL="627063" indent="-174625">
              <a:buFont typeface="Wingdings" panose="05000000000000000000" pitchFamily="2" charset="2"/>
              <a:buChar char="Ø"/>
            </a:pPr>
            <a:r>
              <a:rPr lang="en-GB" dirty="0"/>
              <a:t>	assisting in practical sessions (online and/ or in person)</a:t>
            </a:r>
          </a:p>
          <a:p>
            <a:pPr marL="627063" indent="-174625">
              <a:buFont typeface="Wingdings" panose="05000000000000000000" pitchFamily="2" charset="2"/>
              <a:buChar char="Ø"/>
            </a:pPr>
            <a:r>
              <a:rPr lang="en-GB" dirty="0"/>
              <a:t>	workshops (including coding)</a:t>
            </a:r>
          </a:p>
          <a:p>
            <a:pPr marL="627063" indent="-174625">
              <a:buFont typeface="Wingdings" panose="05000000000000000000" pitchFamily="2" charset="2"/>
              <a:buChar char="Ø"/>
            </a:pPr>
            <a:r>
              <a:rPr lang="en-GB" dirty="0"/>
              <a:t>	assisting with tutorials</a:t>
            </a:r>
          </a:p>
          <a:p>
            <a:pPr marL="627063" indent="-174625">
              <a:spcAft>
                <a:spcPts val="400"/>
              </a:spcAft>
              <a:buFont typeface="Wingdings" panose="05000000000000000000" pitchFamily="2" charset="2"/>
              <a:buChar char="Ø"/>
            </a:pPr>
            <a:r>
              <a:rPr lang="en-GB" dirty="0"/>
              <a:t>	marking </a:t>
            </a:r>
          </a:p>
          <a:p>
            <a:endParaRPr lang="en-GB" dirty="0"/>
          </a:p>
        </p:txBody>
      </p:sp>
      <p:pic>
        <p:nvPicPr>
          <p:cNvPr id="5" name="Picture 4" descr="Students in chemistry class">
            <a:extLst>
              <a:ext uri="{FF2B5EF4-FFF2-40B4-BE49-F238E27FC236}">
                <a16:creationId xmlns:a16="http://schemas.microsoft.com/office/drawing/2014/main" id="{7A0CA34D-659E-4679-AEE8-1B13EA389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1941" y="312017"/>
            <a:ext cx="6635692" cy="1980951"/>
          </a:xfrm>
          <a:prstGeom prst="rect">
            <a:avLst/>
          </a:prstGeom>
        </p:spPr>
      </p:pic>
    </p:spTree>
    <p:extLst>
      <p:ext uri="{BB962C8B-B14F-4D97-AF65-F5344CB8AC3E}">
        <p14:creationId xmlns:p14="http://schemas.microsoft.com/office/powerpoint/2010/main" val="7507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Steps to becoming a </a:t>
            </a:r>
            <a:br>
              <a:rPr lang="en-GB" dirty="0"/>
            </a:br>
            <a:r>
              <a:rPr lang="en-GB" dirty="0"/>
              <a:t>demonstrator</a:t>
            </a:r>
          </a:p>
        </p:txBody>
      </p:sp>
      <p:sp>
        <p:nvSpPr>
          <p:cNvPr id="3" name="Content Placeholder 2"/>
          <p:cNvSpPr>
            <a:spLocks noGrp="1"/>
          </p:cNvSpPr>
          <p:nvPr>
            <p:ph idx="1"/>
          </p:nvPr>
        </p:nvSpPr>
        <p:spPr>
          <a:xfrm>
            <a:off x="838200" y="2642532"/>
            <a:ext cx="10515600" cy="3534430"/>
          </a:xfrm>
        </p:spPr>
        <p:txBody>
          <a:bodyPr>
            <a:normAutofit fontScale="70000" lnSpcReduction="20000"/>
          </a:bodyPr>
          <a:lstStyle/>
          <a:p>
            <a:pPr marL="514350" indent="-514350">
              <a:lnSpc>
                <a:spcPct val="110000"/>
              </a:lnSpc>
              <a:spcAft>
                <a:spcPts val="400"/>
              </a:spcAft>
              <a:buFont typeface="Arial" panose="020B0604020202020204" pitchFamily="34" charset="0"/>
              <a:buAutoNum type="arabicPeriod"/>
            </a:pPr>
            <a:r>
              <a:rPr lang="en-GB" b="1" dirty="0"/>
              <a:t>Register</a:t>
            </a:r>
            <a:r>
              <a:rPr lang="en-GB" dirty="0"/>
              <a:t> to be a demonstrator: </a:t>
            </a:r>
            <a:r>
              <a:rPr lang="en-GB" b="1" dirty="0">
                <a:hlinkClick r:id="rId2"/>
              </a:rPr>
              <a:t>Registration Form (Requires EASE login) </a:t>
            </a:r>
            <a:r>
              <a:rPr lang="en-GB" dirty="0"/>
              <a:t>-  to indicate which courses suit your area of expertise.</a:t>
            </a:r>
          </a:p>
          <a:p>
            <a:pPr marL="514350" indent="-514350">
              <a:lnSpc>
                <a:spcPct val="110000"/>
              </a:lnSpc>
              <a:spcAft>
                <a:spcPts val="400"/>
              </a:spcAft>
              <a:buFont typeface="+mj-lt"/>
              <a:buAutoNum type="arabicPeriod"/>
            </a:pPr>
            <a:r>
              <a:rPr lang="en-GB" b="1" dirty="0"/>
              <a:t>Attend </a:t>
            </a:r>
            <a:r>
              <a:rPr lang="en-GB" dirty="0"/>
              <a:t>the </a:t>
            </a:r>
            <a:r>
              <a:rPr lang="en-GB" b="1" dirty="0"/>
              <a:t>Demonstrator Training Course</a:t>
            </a:r>
            <a:r>
              <a:rPr lang="en-GB" dirty="0"/>
              <a:t>.</a:t>
            </a:r>
          </a:p>
          <a:p>
            <a:pPr marL="514350" indent="-514350">
              <a:lnSpc>
                <a:spcPct val="110000"/>
              </a:lnSpc>
              <a:spcAft>
                <a:spcPts val="400"/>
              </a:spcAft>
              <a:buFont typeface="+mj-lt"/>
              <a:buAutoNum type="arabicPeriod"/>
            </a:pPr>
            <a:r>
              <a:rPr lang="en-GB" b="1" dirty="0"/>
              <a:t>Demonstrate your eligibility to work in the UK by presenting appropriate documents (PASSPORT and VISA) in person (at the BTO office,– will email to arrange a time)</a:t>
            </a:r>
          </a:p>
          <a:p>
            <a:pPr marL="514350" indent="-514350">
              <a:lnSpc>
                <a:spcPct val="110000"/>
              </a:lnSpc>
              <a:spcAft>
                <a:spcPts val="400"/>
              </a:spcAft>
              <a:buFont typeface="+mj-lt"/>
              <a:buAutoNum type="arabicPeriod"/>
            </a:pPr>
            <a:r>
              <a:rPr lang="en-GB" dirty="0"/>
              <a:t>You should include your National Insurance number (you </a:t>
            </a:r>
            <a:r>
              <a:rPr lang="en-GB" b="1" dirty="0"/>
              <a:t>must</a:t>
            </a:r>
            <a:r>
              <a:rPr lang="en-GB" dirty="0"/>
              <a:t> apply for one if you don’t have one – from the website: https://www.gov.uk/apply-national-insurance-number).  You can register before receiving your NI number, and let us know when you have been given one</a:t>
            </a:r>
          </a:p>
          <a:p>
            <a:pPr marL="514350" indent="-514350">
              <a:lnSpc>
                <a:spcPct val="110000"/>
              </a:lnSpc>
              <a:spcAft>
                <a:spcPts val="400"/>
              </a:spcAft>
              <a:buFont typeface="+mj-lt"/>
              <a:buAutoNum type="arabicPeriod"/>
            </a:pPr>
            <a:endParaRPr lang="en-GB" dirty="0"/>
          </a:p>
        </p:txBody>
      </p:sp>
      <p:pic>
        <p:nvPicPr>
          <p:cNvPr id="5" name="Picture 4" descr="Young girl sitting on steps using a digital tablet">
            <a:extLst>
              <a:ext uri="{FF2B5EF4-FFF2-40B4-BE49-F238E27FC236}">
                <a16:creationId xmlns:a16="http://schemas.microsoft.com/office/drawing/2014/main" id="{E30FBD46-42F6-4E30-ACAF-0953A80BB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081" y="255795"/>
            <a:ext cx="4345497" cy="2051176"/>
          </a:xfrm>
          <a:prstGeom prst="rect">
            <a:avLst/>
          </a:prstGeom>
        </p:spPr>
      </p:pic>
    </p:spTree>
    <p:extLst>
      <p:ext uri="{BB962C8B-B14F-4D97-AF65-F5344CB8AC3E}">
        <p14:creationId xmlns:p14="http://schemas.microsoft.com/office/powerpoint/2010/main" val="13798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32" y="1428671"/>
            <a:ext cx="10515600" cy="1390262"/>
          </a:xfrm>
          <a:solidFill>
            <a:schemeClr val="accent2">
              <a:lumMod val="40000"/>
              <a:lumOff val="60000"/>
            </a:schemeClr>
          </a:solidFill>
        </p:spPr>
        <p:txBody>
          <a:bodyPr>
            <a:noAutofit/>
          </a:bodyPr>
          <a:lstStyle/>
          <a:p>
            <a:pPr algn="ctr"/>
            <a:r>
              <a:rPr lang="en-GB" sz="9600" dirty="0">
                <a:latin typeface="Arial" panose="020B0604020202020204" pitchFamily="34" charset="0"/>
                <a:cs typeface="Arial" panose="020B0604020202020204" pitchFamily="34" charset="0"/>
              </a:rPr>
              <a:t>VISAS</a:t>
            </a:r>
          </a:p>
        </p:txBody>
      </p:sp>
      <p:sp>
        <p:nvSpPr>
          <p:cNvPr id="3" name="Content Placeholder 2"/>
          <p:cNvSpPr>
            <a:spLocks noGrp="1"/>
          </p:cNvSpPr>
          <p:nvPr>
            <p:ph idx="1"/>
          </p:nvPr>
        </p:nvSpPr>
        <p:spPr>
          <a:xfrm>
            <a:off x="838200" y="2751589"/>
            <a:ext cx="10515600" cy="3425374"/>
          </a:xfrm>
        </p:spPr>
        <p:txBody>
          <a:bodyPr>
            <a:normAutofit/>
          </a:bodyPr>
          <a:lstStyle/>
          <a:p>
            <a:pPr marL="0" indent="0" algn="ctr">
              <a:buNone/>
            </a:pPr>
            <a:r>
              <a:rPr lang="en-GB" sz="6600" dirty="0"/>
              <a:t>Student visas</a:t>
            </a:r>
          </a:p>
        </p:txBody>
      </p:sp>
      <p:pic>
        <p:nvPicPr>
          <p:cNvPr id="13" name="Picture 12">
            <a:extLst>
              <a:ext uri="{FF2B5EF4-FFF2-40B4-BE49-F238E27FC236}">
                <a16:creationId xmlns:a16="http://schemas.microsoft.com/office/drawing/2014/main" id="{02838A83-2A13-42CB-A006-840E6E2FA0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650" y="447608"/>
            <a:ext cx="3063225" cy="1716752"/>
          </a:xfrm>
          <a:prstGeom prst="rect">
            <a:avLst/>
          </a:prstGeom>
        </p:spPr>
      </p:pic>
      <p:pic>
        <p:nvPicPr>
          <p:cNvPr id="15" name="Picture 14">
            <a:extLst>
              <a:ext uri="{FF2B5EF4-FFF2-40B4-BE49-F238E27FC236}">
                <a16:creationId xmlns:a16="http://schemas.microsoft.com/office/drawing/2014/main" id="{5E49E234-44B7-4E15-B5DB-72B56D60D0C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074634">
            <a:off x="1330106" y="4312297"/>
            <a:ext cx="1730843" cy="1390262"/>
          </a:xfrm>
          <a:prstGeom prst="rect">
            <a:avLst/>
          </a:prstGeom>
        </p:spPr>
      </p:pic>
      <p:pic>
        <p:nvPicPr>
          <p:cNvPr id="17" name="Picture 16">
            <a:extLst>
              <a:ext uri="{FF2B5EF4-FFF2-40B4-BE49-F238E27FC236}">
                <a16:creationId xmlns:a16="http://schemas.microsoft.com/office/drawing/2014/main" id="{0BBE90B8-A15E-488E-8DAD-180C42E2033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9972937">
            <a:off x="8942130" y="2685480"/>
            <a:ext cx="2710390" cy="1664954"/>
          </a:xfrm>
          <a:prstGeom prst="rect">
            <a:avLst/>
          </a:prstGeom>
        </p:spPr>
      </p:pic>
      <p:sp>
        <p:nvSpPr>
          <p:cNvPr id="18" name="Multiplication Sign 17">
            <a:extLst>
              <a:ext uri="{FF2B5EF4-FFF2-40B4-BE49-F238E27FC236}">
                <a16:creationId xmlns:a16="http://schemas.microsoft.com/office/drawing/2014/main" id="{CE82E30C-906A-4EFB-AE74-127CABE616B4}"/>
              </a:ext>
            </a:extLst>
          </p:cNvPr>
          <p:cNvSpPr/>
          <p:nvPr/>
        </p:nvSpPr>
        <p:spPr>
          <a:xfrm>
            <a:off x="1367405" y="189753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Person typing on a laptop">
            <a:extLst>
              <a:ext uri="{FF2B5EF4-FFF2-40B4-BE49-F238E27FC236}">
                <a16:creationId xmlns:a16="http://schemas.microsoft.com/office/drawing/2014/main" id="{E35C90D9-BBC4-4DE6-8BCA-0C863E90A1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78195">
            <a:off x="4848834" y="4205445"/>
            <a:ext cx="3035069" cy="2023379"/>
          </a:xfrm>
          <a:prstGeom prst="rect">
            <a:avLst/>
          </a:prstGeom>
        </p:spPr>
      </p:pic>
    </p:spTree>
    <p:extLst>
      <p:ext uri="{BB962C8B-B14F-4D97-AF65-F5344CB8AC3E}">
        <p14:creationId xmlns:p14="http://schemas.microsoft.com/office/powerpoint/2010/main" val="25678313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anim calcmode="lin" valueType="num">
                                      <p:cBhvr>
                                        <p:cTn id="45" dur="2000" fill="hold"/>
                                        <p:tgtEl>
                                          <p:spTgt spid="15"/>
                                        </p:tgtEl>
                                        <p:attrNameLst>
                                          <p:attrName>ppt_w</p:attrName>
                                        </p:attrNameLst>
                                      </p:cBhvr>
                                      <p:tavLst>
                                        <p:tav tm="0" fmla="#ppt_w*sin(2.5*pi*$)">
                                          <p:val>
                                            <p:fltVal val="0"/>
                                          </p:val>
                                        </p:tav>
                                        <p:tav tm="100000">
                                          <p:val>
                                            <p:fltVal val="1"/>
                                          </p:val>
                                        </p:tav>
                                      </p:tavLst>
                                    </p:anim>
                                    <p:anim calcmode="lin" valueType="num">
                                      <p:cBhvr>
                                        <p:cTn id="4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0"/>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490"/>
            <a:ext cx="10515600" cy="6233020"/>
          </a:xfrm>
        </p:spPr>
        <p:txBody>
          <a:bodyPr>
            <a:normAutofit fontScale="77500" lnSpcReduction="20000"/>
          </a:bodyPr>
          <a:lstStyle/>
          <a:p>
            <a:pPr marL="0" indent="0">
              <a:buNone/>
            </a:pPr>
            <a:r>
              <a:rPr lang="en-GB" dirty="0"/>
              <a:t>Students on visas have a </a:t>
            </a:r>
            <a:r>
              <a:rPr lang="en-GB" b="1" dirty="0"/>
              <a:t>limited</a:t>
            </a:r>
            <a:r>
              <a:rPr lang="en-GB" dirty="0"/>
              <a:t> number of hours  they can work in any one week.  </a:t>
            </a:r>
          </a:p>
          <a:p>
            <a:pPr marL="0" indent="0">
              <a:buNone/>
            </a:pPr>
            <a:endParaRPr lang="en-GB" sz="2800" dirty="0"/>
          </a:p>
          <a:p>
            <a:pPr marL="0" indent="0">
              <a:buNone/>
            </a:pPr>
            <a:endParaRPr lang="en-GB" sz="3600" dirty="0"/>
          </a:p>
          <a:p>
            <a:pPr marL="0" indent="0">
              <a:buNone/>
            </a:pPr>
            <a:endParaRPr lang="en-GB" dirty="0"/>
          </a:p>
          <a:p>
            <a:pPr marL="0" indent="0">
              <a:buNone/>
            </a:pPr>
            <a:endParaRPr lang="en-GB" dirty="0"/>
          </a:p>
          <a:p>
            <a:pPr marL="0" indent="0">
              <a:buNone/>
            </a:pPr>
            <a:r>
              <a:rPr lang="en-GB" dirty="0"/>
              <a:t>It is </a:t>
            </a:r>
            <a:r>
              <a:rPr lang="en-GB" b="1" dirty="0"/>
              <a:t>your</a:t>
            </a:r>
            <a:r>
              <a:rPr lang="en-GB" dirty="0"/>
              <a:t> responsibility to ensure you do not work more than your limit.  </a:t>
            </a:r>
          </a:p>
          <a:p>
            <a:pPr marL="0" indent="0">
              <a:buNone/>
            </a:pPr>
            <a:endParaRPr lang="en-GB" sz="3600" dirty="0"/>
          </a:p>
          <a:p>
            <a:pPr marL="0" indent="0">
              <a:buNone/>
            </a:pPr>
            <a:endParaRPr lang="en-GB" sz="3600" dirty="0"/>
          </a:p>
          <a:p>
            <a:pPr marL="0" indent="0">
              <a:buNone/>
            </a:pPr>
            <a:endParaRPr lang="en-GB" sz="3600" dirty="0"/>
          </a:p>
          <a:p>
            <a:pPr marL="0" indent="0">
              <a:buNone/>
            </a:pPr>
            <a:r>
              <a:rPr lang="en-GB" dirty="0"/>
              <a:t>                                    </a:t>
            </a:r>
          </a:p>
          <a:p>
            <a:pPr marL="0" indent="0">
              <a:buNone/>
            </a:pPr>
            <a:r>
              <a:rPr lang="en-GB" dirty="0"/>
              <a:t> </a:t>
            </a:r>
          </a:p>
          <a:p>
            <a:pPr marL="0" indent="0">
              <a:buNone/>
            </a:pPr>
            <a:endParaRPr lang="en-GB" dirty="0"/>
          </a:p>
          <a:p>
            <a:pPr marL="0" indent="0">
              <a:buNone/>
            </a:pPr>
            <a:r>
              <a:rPr lang="en-GB" dirty="0"/>
              <a:t>The hours you are allowed to work covers the </a:t>
            </a:r>
            <a:r>
              <a:rPr lang="en-GB" b="1" dirty="0"/>
              <a:t>total </a:t>
            </a:r>
            <a:r>
              <a:rPr lang="en-GB" dirty="0"/>
              <a:t>number of hours </a:t>
            </a:r>
          </a:p>
          <a:p>
            <a:pPr marL="0" indent="0">
              <a:buNone/>
            </a:pPr>
            <a:r>
              <a:rPr lang="en-GB" dirty="0"/>
              <a:t>worked over </a:t>
            </a:r>
            <a:r>
              <a:rPr lang="en-GB" b="1" dirty="0"/>
              <a:t>all </a:t>
            </a:r>
            <a:r>
              <a:rPr lang="en-GB" dirty="0"/>
              <a:t>jobs </a:t>
            </a:r>
          </a:p>
          <a:p>
            <a:pPr marL="0" indent="0">
              <a:buNone/>
            </a:pPr>
            <a:r>
              <a:rPr lang="en-GB" dirty="0"/>
              <a:t>(paid and voluntary).</a:t>
            </a:r>
          </a:p>
          <a:p>
            <a:endParaRPr lang="en-GB" dirty="0"/>
          </a:p>
        </p:txBody>
      </p:sp>
      <p:pic>
        <p:nvPicPr>
          <p:cNvPr id="4" name="Picture 3" descr="Calendar">
            <a:extLst>
              <a:ext uri="{FF2B5EF4-FFF2-40B4-BE49-F238E27FC236}">
                <a16:creationId xmlns:a16="http://schemas.microsoft.com/office/drawing/2014/main" id="{1EDE12EA-43F6-4AE7-B7D7-72D7406A1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295" y="662602"/>
            <a:ext cx="6367244" cy="1529824"/>
          </a:xfrm>
          <a:prstGeom prst="rect">
            <a:avLst/>
          </a:prstGeom>
        </p:spPr>
      </p:pic>
      <p:pic>
        <p:nvPicPr>
          <p:cNvPr id="8" name="Picture 7">
            <a:extLst>
              <a:ext uri="{FF2B5EF4-FFF2-40B4-BE49-F238E27FC236}">
                <a16:creationId xmlns:a16="http://schemas.microsoft.com/office/drawing/2014/main" id="{CCCAFD43-777A-4F9C-ACA6-0582A671C5B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0646" y="2805139"/>
            <a:ext cx="5209578" cy="2211974"/>
          </a:xfrm>
          <a:prstGeom prst="rect">
            <a:avLst/>
          </a:prstGeom>
        </p:spPr>
      </p:pic>
      <p:pic>
        <p:nvPicPr>
          <p:cNvPr id="11" name="Picture 10">
            <a:extLst>
              <a:ext uri="{FF2B5EF4-FFF2-40B4-BE49-F238E27FC236}">
                <a16:creationId xmlns:a16="http://schemas.microsoft.com/office/drawing/2014/main" id="{38207727-876A-49F6-ADDB-84F5C7FECEB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1186" y="2655747"/>
            <a:ext cx="2401743" cy="2398741"/>
          </a:xfrm>
          <a:prstGeom prst="rect">
            <a:avLst/>
          </a:prstGeom>
        </p:spPr>
      </p:pic>
    </p:spTree>
    <p:extLst>
      <p:ext uri="{BB962C8B-B14F-4D97-AF65-F5344CB8AC3E}">
        <p14:creationId xmlns:p14="http://schemas.microsoft.com/office/powerpoint/2010/main" val="35171702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arn(inVertical)">
                                      <p:cBhvr>
                                        <p:cTn id="37" dur="500"/>
                                        <p:tgtEl>
                                          <p:spTgt spid="3">
                                            <p:txEl>
                                              <p:pRg st="12" end="12"/>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barn(inVertical)">
                                      <p:cBhvr>
                                        <p:cTn id="40" dur="500"/>
                                        <p:tgtEl>
                                          <p:spTgt spid="3">
                                            <p:txEl>
                                              <p:pRg st="13" end="13"/>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barn(inVertical)">
                                      <p:cBhvr>
                                        <p:cTn id="4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725"/>
            <a:ext cx="10515600" cy="822121"/>
          </a:xfrm>
        </p:spPr>
        <p:txBody>
          <a:bodyPr>
            <a:normAutofit/>
          </a:bodyPr>
          <a:lstStyle/>
          <a:p>
            <a:r>
              <a:rPr lang="en-GB" dirty="0"/>
              <a:t>Signing up to demonstrate</a:t>
            </a:r>
          </a:p>
        </p:txBody>
      </p:sp>
      <p:sp>
        <p:nvSpPr>
          <p:cNvPr id="3" name="Content Placeholder 2"/>
          <p:cNvSpPr>
            <a:spLocks noGrp="1"/>
          </p:cNvSpPr>
          <p:nvPr>
            <p:ph idx="1"/>
          </p:nvPr>
        </p:nvSpPr>
        <p:spPr>
          <a:xfrm>
            <a:off x="838200" y="864066"/>
            <a:ext cx="10666601" cy="5857998"/>
          </a:xfrm>
        </p:spPr>
        <p:txBody>
          <a:bodyPr>
            <a:normAutofit/>
          </a:bodyPr>
          <a:lstStyle/>
          <a:p>
            <a:pPr marL="534988" indent="-534988">
              <a:spcAft>
                <a:spcPts val="400"/>
              </a:spcAft>
              <a:buFont typeface="Wingdings" panose="05000000000000000000" pitchFamily="2" charset="2"/>
              <a:buChar char="Ø"/>
            </a:pPr>
            <a:endParaRPr lang="en-GB" sz="1800" dirty="0">
              <a:effectLst/>
            </a:endParaRPr>
          </a:p>
          <a:p>
            <a:pPr>
              <a:spcAft>
                <a:spcPts val="400"/>
              </a:spcAft>
              <a:buFont typeface="Wingdings" panose="05000000000000000000" pitchFamily="2" charset="2"/>
              <a:buChar char="Ø"/>
            </a:pPr>
            <a:r>
              <a:rPr lang="en-GB" sz="1800" dirty="0">
                <a:effectLst/>
              </a:rPr>
              <a:t> This is a commitment </a:t>
            </a:r>
          </a:p>
          <a:p>
            <a:pPr marL="0" indent="0">
              <a:spcAft>
                <a:spcPts val="400"/>
              </a:spcAft>
              <a:buNone/>
            </a:pPr>
            <a:endParaRPr lang="en-GB" dirty="0"/>
          </a:p>
          <a:p>
            <a:pPr>
              <a:spcAft>
                <a:spcPts val="400"/>
              </a:spcAft>
              <a:buFont typeface="Wingdings" panose="05000000000000000000" pitchFamily="2" charset="2"/>
              <a:buChar char="Ø"/>
            </a:pPr>
            <a:r>
              <a:rPr lang="en-GB" sz="1800" dirty="0"/>
              <a:t>You must be  Prepared   –   read the course material beforehand – </a:t>
            </a:r>
          </a:p>
          <a:p>
            <a:pPr marL="0" indent="0">
              <a:spcAft>
                <a:spcPts val="400"/>
              </a:spcAft>
              <a:buNone/>
            </a:pPr>
            <a:r>
              <a:rPr lang="en-GB" sz="1800" dirty="0"/>
              <a:t>         you are being paid for 45 mins prep time before each </a:t>
            </a:r>
            <a:r>
              <a:rPr lang="en-GB" sz="1800" b="1" dirty="0"/>
              <a:t>NEW  practical</a:t>
            </a:r>
            <a:endParaRPr lang="en-GB" sz="1800" dirty="0"/>
          </a:p>
          <a:p>
            <a:pPr>
              <a:spcAft>
                <a:spcPts val="400"/>
              </a:spcAft>
              <a:buFont typeface="Wingdings" panose="05000000000000000000" pitchFamily="2" charset="2"/>
              <a:buChar char="Ø"/>
            </a:pPr>
            <a:endParaRPr lang="en-GB" sz="1800" dirty="0"/>
          </a:p>
          <a:p>
            <a:pPr>
              <a:spcAft>
                <a:spcPts val="400"/>
              </a:spcAft>
              <a:buFont typeface="Wingdings" panose="05000000000000000000" pitchFamily="2" charset="2"/>
              <a:buChar char="Ø"/>
            </a:pPr>
            <a:r>
              <a:rPr lang="en-GB" sz="1800" dirty="0"/>
              <a:t> Arrive in good time (approx. 10 mins before the start of the practical). </a:t>
            </a:r>
          </a:p>
          <a:p>
            <a:pPr>
              <a:spcAft>
                <a:spcPts val="400"/>
              </a:spcAft>
              <a:buFont typeface="Wingdings" panose="05000000000000000000" pitchFamily="2" charset="2"/>
              <a:buChar char="Ø"/>
            </a:pPr>
            <a:r>
              <a:rPr lang="en-GB" sz="1800" dirty="0"/>
              <a:t>We sometimes ask for reserves at short notice. </a:t>
            </a:r>
          </a:p>
          <a:p>
            <a:pPr marL="0" indent="0">
              <a:spcAft>
                <a:spcPts val="400"/>
              </a:spcAft>
              <a:buNone/>
            </a:pPr>
            <a:endParaRPr lang="en-GB" sz="1800" dirty="0"/>
          </a:p>
          <a:p>
            <a:pPr>
              <a:spcAft>
                <a:spcPts val="400"/>
              </a:spcAft>
              <a:buFont typeface="Wingdings" panose="05000000000000000000" pitchFamily="2" charset="2"/>
              <a:buChar char="Ø"/>
            </a:pPr>
            <a:r>
              <a:rPr lang="en-GB" sz="1800" dirty="0"/>
              <a:t>If you are unable to attend for some reason – you </a:t>
            </a:r>
            <a:r>
              <a:rPr lang="en-GB" sz="1800" b="1" dirty="0">
                <a:solidFill>
                  <a:srgbClr val="0070C0"/>
                </a:solidFill>
              </a:rPr>
              <a:t>MUST</a:t>
            </a:r>
            <a:r>
              <a:rPr lang="en-GB" sz="1800" dirty="0"/>
              <a:t> contact us</a:t>
            </a:r>
          </a:p>
          <a:p>
            <a:pPr marL="935038" lvl="1" indent="-400050">
              <a:buFont typeface="+mj-lt"/>
              <a:buAutoNum type="romanUcPeriod"/>
            </a:pPr>
            <a:r>
              <a:rPr lang="en-GB" sz="1800" dirty="0"/>
              <a:t>For 1</a:t>
            </a:r>
            <a:r>
              <a:rPr lang="en-GB" sz="1800" baseline="30000" dirty="0"/>
              <a:t>st</a:t>
            </a:r>
            <a:r>
              <a:rPr lang="en-GB" sz="1800" dirty="0"/>
              <a:t> and 2</a:t>
            </a:r>
            <a:r>
              <a:rPr lang="en-GB" sz="1800" baseline="30000" dirty="0"/>
              <a:t>nd</a:t>
            </a:r>
            <a:r>
              <a:rPr lang="en-GB" sz="1800" dirty="0"/>
              <a:t> year courses which are coordinated by the BTO, contact Banhi Mukherjee(</a:t>
            </a:r>
            <a:r>
              <a:rPr lang="en-GB" sz="1800" dirty="0">
                <a:hlinkClick r:id="rId2"/>
              </a:rPr>
              <a:t>bto.demonstrators@ed.ac.uk</a:t>
            </a:r>
            <a:r>
              <a:rPr lang="en-GB" sz="1800" dirty="0"/>
              <a:t> – put “URGENT” or “IMPORTANT” </a:t>
            </a:r>
          </a:p>
          <a:p>
            <a:pPr marL="534988" lvl="1" indent="0">
              <a:buNone/>
            </a:pPr>
            <a:r>
              <a:rPr lang="en-GB" sz="1800" dirty="0"/>
              <a:t>        in the title of the email), or message via Teams</a:t>
            </a:r>
          </a:p>
          <a:p>
            <a:pPr marL="935038" lvl="1" indent="-400050">
              <a:buFont typeface="+mj-lt"/>
              <a:buAutoNum type="romanUcPeriod"/>
            </a:pPr>
            <a:r>
              <a:rPr lang="en-GB" sz="1800" dirty="0"/>
              <a:t>For other courses contact your lecturer/floor leader responsible for your recruitment.</a:t>
            </a:r>
          </a:p>
          <a:p>
            <a:endParaRPr lang="en-GB" dirty="0"/>
          </a:p>
        </p:txBody>
      </p:sp>
      <p:pic>
        <p:nvPicPr>
          <p:cNvPr id="11" name="Picture 10">
            <a:extLst>
              <a:ext uri="{FF2B5EF4-FFF2-40B4-BE49-F238E27FC236}">
                <a16:creationId xmlns:a16="http://schemas.microsoft.com/office/drawing/2014/main" id="{A9ABF8DA-2720-496D-8D56-6403677C07F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9098" y="3020037"/>
            <a:ext cx="1340368" cy="1196742"/>
          </a:xfrm>
          <a:prstGeom prst="rect">
            <a:avLst/>
          </a:prstGeom>
        </p:spPr>
      </p:pic>
      <p:pic>
        <p:nvPicPr>
          <p:cNvPr id="19" name="Picture 18">
            <a:extLst>
              <a:ext uri="{FF2B5EF4-FFF2-40B4-BE49-F238E27FC236}">
                <a16:creationId xmlns:a16="http://schemas.microsoft.com/office/drawing/2014/main" id="{24EB02FD-CAEE-4560-839C-649030646DE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9098" y="1088088"/>
            <a:ext cx="1715638" cy="1692863"/>
          </a:xfrm>
          <a:prstGeom prst="rect">
            <a:avLst/>
          </a:prstGeom>
        </p:spPr>
      </p:pic>
      <p:pic>
        <p:nvPicPr>
          <p:cNvPr id="22" name="Picture 21">
            <a:extLst>
              <a:ext uri="{FF2B5EF4-FFF2-40B4-BE49-F238E27FC236}">
                <a16:creationId xmlns:a16="http://schemas.microsoft.com/office/drawing/2014/main" id="{4B4E81AC-A550-4F37-9446-510F6278D2A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258947" y="799436"/>
            <a:ext cx="1816392" cy="1322576"/>
          </a:xfrm>
          <a:prstGeom prst="rect">
            <a:avLst/>
          </a:prstGeom>
        </p:spPr>
      </p:pic>
      <p:pic>
        <p:nvPicPr>
          <p:cNvPr id="24" name="Picture 23">
            <a:extLst>
              <a:ext uri="{FF2B5EF4-FFF2-40B4-BE49-F238E27FC236}">
                <a16:creationId xmlns:a16="http://schemas.microsoft.com/office/drawing/2014/main" id="{13A1391A-D4D3-40D8-AB3B-1162D55B2F22}"/>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362761" y="3793065"/>
            <a:ext cx="1338797" cy="1071037"/>
          </a:xfrm>
          <a:prstGeom prst="rect">
            <a:avLst/>
          </a:prstGeom>
        </p:spPr>
      </p:pic>
      <p:pic>
        <p:nvPicPr>
          <p:cNvPr id="27" name="Picture 26">
            <a:extLst>
              <a:ext uri="{FF2B5EF4-FFF2-40B4-BE49-F238E27FC236}">
                <a16:creationId xmlns:a16="http://schemas.microsoft.com/office/drawing/2014/main" id="{3DC87A12-57FF-424B-8DB6-8357363F9207}"/>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179466" y="4965339"/>
            <a:ext cx="1264828" cy="919537"/>
          </a:xfrm>
          <a:prstGeom prst="rect">
            <a:avLst/>
          </a:prstGeom>
        </p:spPr>
      </p:pic>
    </p:spTree>
    <p:extLst>
      <p:ext uri="{BB962C8B-B14F-4D97-AF65-F5344CB8AC3E}">
        <p14:creationId xmlns:p14="http://schemas.microsoft.com/office/powerpoint/2010/main" val="10738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11"/>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4" presetClass="emph" presetSubtype="0" fill="hold" nodeType="click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3">
                                            <p:txEl>
                                              <p:pRg st="7" end="7"/>
                                            </p:txEl>
                                          </p:spTgt>
                                        </p:tgtEl>
                                        <p:attrNameLst>
                                          <p:attrName>ppt_x</p:attrName>
                                          <p:attrName>ppt_y</p:attrName>
                                        </p:attrNameLst>
                                      </p:cBhvr>
                                    </p:animMotion>
                                    <p:animRot by="1500000">
                                      <p:cBhvr>
                                        <p:cTn id="51" dur="125" fill="hold">
                                          <p:stCondLst>
                                            <p:cond delay="0"/>
                                          </p:stCondLst>
                                        </p:cTn>
                                        <p:tgtEl>
                                          <p:spTgt spid="3">
                                            <p:txEl>
                                              <p:pRg st="7" end="7"/>
                                            </p:txEl>
                                          </p:spTgt>
                                        </p:tgtEl>
                                        <p:attrNameLst>
                                          <p:attrName>r</p:attrName>
                                        </p:attrNameLst>
                                      </p:cBhvr>
                                    </p:animRot>
                                    <p:animRot by="-1500000">
                                      <p:cBhvr>
                                        <p:cTn id="52" dur="125" fill="hold">
                                          <p:stCondLst>
                                            <p:cond delay="125"/>
                                          </p:stCondLst>
                                        </p:cTn>
                                        <p:tgtEl>
                                          <p:spTgt spid="3">
                                            <p:txEl>
                                              <p:pRg st="7" end="7"/>
                                            </p:txEl>
                                          </p:spTgt>
                                        </p:tgtEl>
                                        <p:attrNameLst>
                                          <p:attrName>r</p:attrName>
                                        </p:attrNameLst>
                                      </p:cBhvr>
                                    </p:animRot>
                                    <p:animRot by="-1500000">
                                      <p:cBhvr>
                                        <p:cTn id="53" dur="125" fill="hold">
                                          <p:stCondLst>
                                            <p:cond delay="250"/>
                                          </p:stCondLst>
                                        </p:cTn>
                                        <p:tgtEl>
                                          <p:spTgt spid="3">
                                            <p:txEl>
                                              <p:pRg st="7" end="7"/>
                                            </p:txEl>
                                          </p:spTgt>
                                        </p:tgtEl>
                                        <p:attrNameLst>
                                          <p:attrName>r</p:attrName>
                                        </p:attrNameLst>
                                      </p:cBhvr>
                                    </p:animRot>
                                    <p:animRot by="1500000">
                                      <p:cBhvr>
                                        <p:cTn id="54" dur="125" fill="hold">
                                          <p:stCondLst>
                                            <p:cond delay="375"/>
                                          </p:stCondLst>
                                        </p:cTn>
                                        <p:tgtEl>
                                          <p:spTgt spid="3">
                                            <p:txEl>
                                              <p:pRg st="7" end="7"/>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anim calcmode="lin" valueType="num">
                                      <p:cBhvr>
                                        <p:cTn id="60" dur="2000" fill="hold"/>
                                        <p:tgtEl>
                                          <p:spTgt spid="24"/>
                                        </p:tgtEl>
                                        <p:attrNameLst>
                                          <p:attrName>ppt_w</p:attrName>
                                        </p:attrNameLst>
                                      </p:cBhvr>
                                      <p:tavLst>
                                        <p:tav tm="0" fmla="#ppt_w*sin(2.5*pi*$)">
                                          <p:val>
                                            <p:fltVal val="0"/>
                                          </p:val>
                                        </p:tav>
                                        <p:tav tm="100000">
                                          <p:val>
                                            <p:fltVal val="1"/>
                                          </p:val>
                                        </p:tav>
                                      </p:tavLst>
                                    </p:anim>
                                    <p:anim calcmode="lin" valueType="num">
                                      <p:cBhvr>
                                        <p:cTn id="6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barn(inVertical)">
                                      <p:cBhvr>
                                        <p:cTn id="66" dur="500"/>
                                        <p:tgtEl>
                                          <p:spTgt spid="3">
                                            <p:txEl>
                                              <p:pRg st="9" end="9"/>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barn(inVertical)">
                                      <p:cBhvr>
                                        <p:cTn id="69" dur="500"/>
                                        <p:tgtEl>
                                          <p:spTgt spid="3">
                                            <p:txEl>
                                              <p:pRg st="10" end="10"/>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barn(inVertical)">
                                      <p:cBhvr>
                                        <p:cTn id="72" dur="500"/>
                                        <p:tgtEl>
                                          <p:spTgt spid="3">
                                            <p:txEl>
                                              <p:pRg st="11" end="11"/>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barn(inVertical)">
                                      <p:cBhvr>
                                        <p:cTn id="75" dur="500"/>
                                        <p:tgtEl>
                                          <p:spTgt spid="3">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of Biological Sciences Contracts</a:t>
            </a:r>
          </a:p>
        </p:txBody>
      </p:sp>
      <p:sp>
        <p:nvSpPr>
          <p:cNvPr id="3" name="Content Placeholder 2"/>
          <p:cNvSpPr>
            <a:spLocks noGrp="1"/>
          </p:cNvSpPr>
          <p:nvPr>
            <p:ph idx="1"/>
          </p:nvPr>
        </p:nvSpPr>
        <p:spPr>
          <a:xfrm>
            <a:off x="1375794" y="1690689"/>
            <a:ext cx="9412448" cy="4131272"/>
          </a:xfrm>
        </p:spPr>
        <p:txBody>
          <a:bodyPr>
            <a:normAutofit fontScale="92500" lnSpcReduction="20000"/>
          </a:bodyPr>
          <a:lstStyle/>
          <a:p>
            <a:pPr marL="534988" indent="-534988">
              <a:spcAft>
                <a:spcPts val="1000"/>
              </a:spcAft>
              <a:buFont typeface="Wingdings" panose="05000000000000000000" pitchFamily="2" charset="2"/>
              <a:buChar char="Ø"/>
            </a:pPr>
            <a:r>
              <a:rPr lang="en-GB" sz="2600" dirty="0">
                <a:effectLst/>
              </a:rPr>
              <a:t>For demonstrators who are current students: you will be issued with a contract until the end of your period of study.</a:t>
            </a:r>
          </a:p>
          <a:p>
            <a:pPr marL="534988" indent="-534988">
              <a:spcAft>
                <a:spcPts val="1000"/>
              </a:spcAft>
              <a:buFont typeface="Wingdings" panose="05000000000000000000" pitchFamily="2" charset="2"/>
              <a:buChar char="Ø"/>
            </a:pPr>
            <a:r>
              <a:rPr lang="en-GB" sz="2600" dirty="0"/>
              <a:t>We recommend no more than 6 hours per week. Please discuss this with your principal supervisor. </a:t>
            </a:r>
          </a:p>
          <a:p>
            <a:pPr marL="534988" indent="-534988">
              <a:spcAft>
                <a:spcPts val="400"/>
              </a:spcAft>
              <a:buFont typeface="Wingdings" panose="05000000000000000000" pitchFamily="2" charset="2"/>
              <a:buChar char="Ø"/>
            </a:pPr>
            <a:r>
              <a:rPr lang="en-GB" sz="2600" dirty="0"/>
              <a:t>Students on some research scholarships are limited in the number of hours they are permitted to work (e.g. BBSRC).  It is </a:t>
            </a:r>
            <a:r>
              <a:rPr lang="en-GB" sz="2600" b="1" dirty="0"/>
              <a:t>your</a:t>
            </a:r>
            <a:r>
              <a:rPr lang="en-GB" sz="2600" dirty="0"/>
              <a:t> responsibility to ensure you do not work more than your limit. </a:t>
            </a:r>
          </a:p>
          <a:p>
            <a:pPr marL="534988" indent="-534988">
              <a:spcAft>
                <a:spcPts val="400"/>
              </a:spcAft>
              <a:buFont typeface="Wingdings" panose="05000000000000000000" pitchFamily="2" charset="2"/>
              <a:buChar char="Ø"/>
            </a:pPr>
            <a:r>
              <a:rPr lang="en-GB" sz="2600" dirty="0"/>
              <a:t>If you are expecting a baby, please let us know – you are entitled to maternity leave.</a:t>
            </a:r>
          </a:p>
          <a:p>
            <a:pPr marL="534988" indent="-534988">
              <a:spcAft>
                <a:spcPts val="400"/>
              </a:spcAft>
              <a:buFont typeface="Wingdings" panose="05000000000000000000" pitchFamily="2" charset="2"/>
              <a:buChar char="Ø"/>
            </a:pPr>
            <a:r>
              <a:rPr lang="en-GB" sz="2600" dirty="0"/>
              <a:t>You will be given a </a:t>
            </a:r>
            <a:r>
              <a:rPr lang="en-GB" sz="2600" b="1" dirty="0"/>
              <a:t>staff email </a:t>
            </a:r>
            <a:r>
              <a:rPr lang="en-GB" sz="2600" dirty="0"/>
              <a:t>address – please </a:t>
            </a:r>
            <a:r>
              <a:rPr lang="en-GB" sz="2600" b="1" dirty="0"/>
              <a:t>use it for all demonstrator communications</a:t>
            </a:r>
            <a:r>
              <a:rPr lang="en-GB" sz="2600" dirty="0"/>
              <a:t>.</a:t>
            </a:r>
          </a:p>
          <a:p>
            <a:endParaRPr lang="en-GB" dirty="0"/>
          </a:p>
        </p:txBody>
      </p:sp>
      <p:pic>
        <p:nvPicPr>
          <p:cNvPr id="8" name="Picture 7">
            <a:extLst>
              <a:ext uri="{FF2B5EF4-FFF2-40B4-BE49-F238E27FC236}">
                <a16:creationId xmlns:a16="http://schemas.microsoft.com/office/drawing/2014/main" id="{E03B6F1B-38F3-44CC-8382-E10C166FF9F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56397" y="-1"/>
            <a:ext cx="2435604" cy="1623735"/>
          </a:xfrm>
          <a:prstGeom prst="rect">
            <a:avLst/>
          </a:prstGeom>
        </p:spPr>
      </p:pic>
      <p:pic>
        <p:nvPicPr>
          <p:cNvPr id="11" name="Picture 10">
            <a:extLst>
              <a:ext uri="{FF2B5EF4-FFF2-40B4-BE49-F238E27FC236}">
                <a16:creationId xmlns:a16="http://schemas.microsoft.com/office/drawing/2014/main" id="{B90D1BC3-23B8-424D-A9B6-084900CE1A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33233" y="4904473"/>
            <a:ext cx="2158767" cy="1953528"/>
          </a:xfrm>
          <a:prstGeom prst="rect">
            <a:avLst/>
          </a:prstGeom>
        </p:spPr>
      </p:pic>
      <p:pic>
        <p:nvPicPr>
          <p:cNvPr id="17" name="Graphic 16">
            <a:extLst>
              <a:ext uri="{FF2B5EF4-FFF2-40B4-BE49-F238E27FC236}">
                <a16:creationId xmlns:a16="http://schemas.microsoft.com/office/drawing/2014/main" id="{DDC901CF-BAC7-42FE-A9E0-62FF80F69DE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0" y="1333849"/>
            <a:ext cx="1482894" cy="4488111"/>
          </a:xfrm>
          <a:prstGeom prst="rect">
            <a:avLst/>
          </a:prstGeom>
        </p:spPr>
      </p:pic>
    </p:spTree>
    <p:extLst>
      <p:ext uri="{BB962C8B-B14F-4D97-AF65-F5344CB8AC3E}">
        <p14:creationId xmlns:p14="http://schemas.microsoft.com/office/powerpoint/2010/main" val="39000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ppt_w</p:attrName>
                                        </p:attrNameLst>
                                      </p:cBhvr>
                                      <p:tavLst>
                                        <p:tav tm="0" fmla="#ppt_w*sin(2.5*pi*$)">
                                          <p:val>
                                            <p:fltVal val="0"/>
                                          </p:val>
                                        </p:tav>
                                        <p:tav tm="100000">
                                          <p:val>
                                            <p:fltVal val="1"/>
                                          </p:val>
                                        </p:tav>
                                      </p:tavLst>
                                    </p:anim>
                                    <p:anim calcmode="lin" valueType="num">
                                      <p:cBhvr>
                                        <p:cTn id="1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Payments</a:t>
            </a:r>
          </a:p>
        </p:txBody>
      </p:sp>
      <p:sp>
        <p:nvSpPr>
          <p:cNvPr id="3" name="Content Placeholder 2"/>
          <p:cNvSpPr>
            <a:spLocks noGrp="1"/>
          </p:cNvSpPr>
          <p:nvPr>
            <p:ph idx="1"/>
          </p:nvPr>
        </p:nvSpPr>
        <p:spPr>
          <a:xfrm>
            <a:off x="838199" y="1825625"/>
            <a:ext cx="10621161" cy="4935902"/>
          </a:xfrm>
        </p:spPr>
        <p:txBody>
          <a:bodyPr>
            <a:normAutofit lnSpcReduction="10000"/>
          </a:bodyPr>
          <a:lstStyle/>
          <a:p>
            <a:pPr marL="534988" indent="-534988">
              <a:buFont typeface="Wingdings" panose="05000000000000000000" pitchFamily="2" charset="2"/>
              <a:buChar char="Ø"/>
            </a:pPr>
            <a:r>
              <a:rPr lang="en-GB" sz="3000" dirty="0">
                <a:effectLst/>
              </a:rPr>
              <a:t>There are 2 rates of pay at the BTO:</a:t>
            </a:r>
          </a:p>
          <a:p>
            <a:pPr marL="893763" lvl="1" indent="-358775">
              <a:buFont typeface="Wingdings" panose="05000000000000000000" pitchFamily="2" charset="2"/>
              <a:buChar char="Ø"/>
            </a:pPr>
            <a:r>
              <a:rPr lang="en-GB" sz="3000" dirty="0">
                <a:effectLst/>
              </a:rPr>
              <a:t>For demonstrating (grade 5)</a:t>
            </a:r>
          </a:p>
          <a:p>
            <a:pPr marL="893763" lvl="1" indent="-358775">
              <a:spcAft>
                <a:spcPts val="400"/>
              </a:spcAft>
              <a:buFont typeface="Wingdings" panose="05000000000000000000" pitchFamily="2" charset="2"/>
              <a:buChar char="Ø"/>
            </a:pPr>
            <a:r>
              <a:rPr lang="en-GB" sz="3000" dirty="0"/>
              <a:t>For marking (grade 6).</a:t>
            </a:r>
          </a:p>
          <a:p>
            <a:pPr marL="534988" indent="-534988">
              <a:buFont typeface="Wingdings" panose="05000000000000000000" pitchFamily="2" charset="2"/>
              <a:buChar char="Ø"/>
            </a:pPr>
            <a:r>
              <a:rPr lang="en-GB" sz="3000" dirty="0"/>
              <a:t>Submit the relevant timesheets via </a:t>
            </a:r>
            <a:r>
              <a:rPr lang="en-GB" sz="3000" b="1" dirty="0">
                <a:solidFill>
                  <a:srgbClr val="0070C0"/>
                </a:solidFill>
              </a:rPr>
              <a:t>PEOPLE AND MONEY </a:t>
            </a:r>
          </a:p>
          <a:p>
            <a:pPr marL="893763" lvl="1" indent="-358775">
              <a:buFont typeface="Wingdings" panose="05000000000000000000" pitchFamily="2" charset="2"/>
              <a:buChar char="Ø"/>
              <a:tabLst>
                <a:tab pos="893763" algn="l"/>
              </a:tabLst>
            </a:pPr>
            <a:r>
              <a:rPr lang="en-GB" sz="3000" dirty="0"/>
              <a:t>Timesheets should be submitted </a:t>
            </a:r>
            <a:r>
              <a:rPr lang="en-GB" sz="3000" b="1" dirty="0">
                <a:solidFill>
                  <a:srgbClr val="0070C0"/>
                </a:solidFill>
              </a:rPr>
              <a:t>no later than</a:t>
            </a:r>
            <a:r>
              <a:rPr lang="en-GB" sz="3000" dirty="0">
                <a:solidFill>
                  <a:srgbClr val="0070C0"/>
                </a:solidFill>
              </a:rPr>
              <a:t> 30</a:t>
            </a:r>
            <a:r>
              <a:rPr lang="en-GB" sz="3000" baseline="30000" dirty="0">
                <a:solidFill>
                  <a:srgbClr val="0070C0"/>
                </a:solidFill>
              </a:rPr>
              <a:t>th</a:t>
            </a:r>
            <a:r>
              <a:rPr lang="en-GB" sz="3000" dirty="0">
                <a:solidFill>
                  <a:srgbClr val="0070C0"/>
                </a:solidFill>
              </a:rPr>
              <a:t> or 3</a:t>
            </a:r>
            <a:r>
              <a:rPr lang="en-GB" sz="3000" b="1" dirty="0">
                <a:solidFill>
                  <a:srgbClr val="0070C0"/>
                </a:solidFill>
              </a:rPr>
              <a:t>1st</a:t>
            </a:r>
            <a:r>
              <a:rPr lang="en-GB" sz="3000" dirty="0">
                <a:solidFill>
                  <a:srgbClr val="0070C0"/>
                </a:solidFill>
              </a:rPr>
              <a:t> </a:t>
            </a:r>
            <a:r>
              <a:rPr lang="en-GB" sz="3000" dirty="0"/>
              <a:t>by last day of the following month.</a:t>
            </a:r>
          </a:p>
          <a:p>
            <a:pPr marL="893763" lvl="1" indent="-358775">
              <a:spcAft>
                <a:spcPts val="400"/>
              </a:spcAft>
              <a:buFont typeface="Wingdings" panose="05000000000000000000" pitchFamily="2" charset="2"/>
              <a:buChar char="Ø"/>
            </a:pPr>
            <a:r>
              <a:rPr lang="en-GB" sz="3000" dirty="0"/>
              <a:t>Timesheets need to be approved on-line, so we need time to do this before the Finance deadline (often 5</a:t>
            </a:r>
            <a:r>
              <a:rPr lang="en-GB" sz="3000" baseline="30000" dirty="0"/>
              <a:t>th</a:t>
            </a:r>
            <a:r>
              <a:rPr lang="en-GB" sz="3000" dirty="0"/>
              <a:t> of the month)</a:t>
            </a:r>
          </a:p>
          <a:p>
            <a:pPr marL="893763" lvl="1" indent="-358775">
              <a:spcAft>
                <a:spcPts val="400"/>
              </a:spcAft>
              <a:buFont typeface="Wingdings" panose="05000000000000000000" pitchFamily="2" charset="2"/>
              <a:buChar char="Ø"/>
            </a:pPr>
            <a:r>
              <a:rPr lang="en-GB" sz="3000" dirty="0"/>
              <a:t>Please do not modify an approved timecard. The timecard gets locked.</a:t>
            </a:r>
          </a:p>
          <a:p>
            <a:pPr marL="893763" lvl="1" indent="-358775">
              <a:spcAft>
                <a:spcPts val="400"/>
              </a:spcAft>
              <a:buFont typeface="Wingdings" panose="05000000000000000000" pitchFamily="2" charset="2"/>
              <a:buChar char="Ø"/>
            </a:pPr>
            <a:endParaRPr lang="en-GB" sz="3000" dirty="0"/>
          </a:p>
          <a:p>
            <a:endParaRPr lang="en-GB" dirty="0"/>
          </a:p>
        </p:txBody>
      </p:sp>
      <p:pic>
        <p:nvPicPr>
          <p:cNvPr id="9" name="Picture 8">
            <a:extLst>
              <a:ext uri="{FF2B5EF4-FFF2-40B4-BE49-F238E27FC236}">
                <a16:creationId xmlns:a16="http://schemas.microsoft.com/office/drawing/2014/main" id="{34091CF3-3C83-40F3-A44C-CE11E132930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2189527" cy="1642146"/>
          </a:xfrm>
          <a:prstGeom prst="rect">
            <a:avLst/>
          </a:prstGeom>
        </p:spPr>
      </p:pic>
      <p:pic>
        <p:nvPicPr>
          <p:cNvPr id="11" name="Picture 10">
            <a:extLst>
              <a:ext uri="{FF2B5EF4-FFF2-40B4-BE49-F238E27FC236}">
                <a16:creationId xmlns:a16="http://schemas.microsoft.com/office/drawing/2014/main" id="{FF0D191F-23FC-47EE-84DE-803CC6FE889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23881" y="1642146"/>
            <a:ext cx="971968" cy="1459378"/>
          </a:xfrm>
          <a:prstGeom prst="rect">
            <a:avLst/>
          </a:prstGeom>
        </p:spPr>
      </p:pic>
    </p:spTree>
    <p:extLst>
      <p:ext uri="{BB962C8B-B14F-4D97-AF65-F5344CB8AC3E}">
        <p14:creationId xmlns:p14="http://schemas.microsoft.com/office/powerpoint/2010/main" val="8726947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barn(inVertical)">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Timecards</a:t>
            </a:r>
          </a:p>
        </p:txBody>
      </p:sp>
      <p:sp>
        <p:nvSpPr>
          <p:cNvPr id="3" name="Content Placeholder 2"/>
          <p:cNvSpPr>
            <a:spLocks noGrp="1"/>
          </p:cNvSpPr>
          <p:nvPr>
            <p:ph idx="1"/>
          </p:nvPr>
        </p:nvSpPr>
        <p:spPr>
          <a:xfrm>
            <a:off x="838200" y="1464906"/>
            <a:ext cx="10515600" cy="4712057"/>
          </a:xfrm>
        </p:spPr>
        <p:txBody>
          <a:bodyPr/>
          <a:lstStyle/>
          <a:p>
            <a:pPr marL="534988" indent="-534988">
              <a:buFont typeface="Wingdings" panose="05000000000000000000" pitchFamily="2" charset="2"/>
              <a:buChar char="Ø"/>
            </a:pPr>
            <a:r>
              <a:rPr lang="en-GB" dirty="0"/>
              <a:t>Please make sure you sign in when you arrive in the lab, and note if you have to leave early</a:t>
            </a:r>
          </a:p>
          <a:p>
            <a:pPr marL="534988" indent="-534988">
              <a:buFont typeface="Wingdings" panose="05000000000000000000" pitchFamily="2" charset="2"/>
              <a:buChar char="Ø"/>
            </a:pPr>
            <a:r>
              <a:rPr lang="en-GB" dirty="0"/>
              <a:t>If you haven’t signed in, we cannot verify you have demonstrated at that practical, so you will </a:t>
            </a:r>
            <a:r>
              <a:rPr lang="en-GB" b="1" dirty="0"/>
              <a:t>NOT</a:t>
            </a:r>
            <a:r>
              <a:rPr lang="en-GB" dirty="0"/>
              <a:t> get </a:t>
            </a:r>
            <a:r>
              <a:rPr lang="en-GB" b="1" dirty="0"/>
              <a:t>PAID</a:t>
            </a:r>
            <a:r>
              <a:rPr lang="en-GB" dirty="0"/>
              <a:t>!</a:t>
            </a:r>
          </a:p>
          <a:p>
            <a:endParaRPr lang="en-GB" dirty="0"/>
          </a:p>
        </p:txBody>
      </p:sp>
      <p:pic>
        <p:nvPicPr>
          <p:cNvPr id="4" name="Picture 3"/>
          <p:cNvPicPr>
            <a:picLocks noChangeAspect="1"/>
          </p:cNvPicPr>
          <p:nvPr/>
        </p:nvPicPr>
        <p:blipFill>
          <a:blip r:embed="rId2"/>
          <a:stretch>
            <a:fillRect/>
          </a:stretch>
        </p:blipFill>
        <p:spPr>
          <a:xfrm>
            <a:off x="3870633" y="3300125"/>
            <a:ext cx="4554910" cy="3466503"/>
          </a:xfrm>
          <a:prstGeom prst="rect">
            <a:avLst/>
          </a:prstGeom>
        </p:spPr>
      </p:pic>
      <p:pic>
        <p:nvPicPr>
          <p:cNvPr id="8" name="Graphic 7">
            <a:extLst>
              <a:ext uri="{FF2B5EF4-FFF2-40B4-BE49-F238E27FC236}">
                <a16:creationId xmlns:a16="http://schemas.microsoft.com/office/drawing/2014/main" id="{F31F6D89-AEC3-4884-A845-D234FFADCF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239326" y="2021747"/>
            <a:ext cx="5761838" cy="5761838"/>
          </a:xfrm>
          <a:prstGeom prst="rect">
            <a:avLst/>
          </a:prstGeom>
        </p:spPr>
      </p:pic>
    </p:spTree>
    <p:extLst>
      <p:ext uri="{BB962C8B-B14F-4D97-AF65-F5344CB8AC3E}">
        <p14:creationId xmlns:p14="http://schemas.microsoft.com/office/powerpoint/2010/main" val="236345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4000">
              <a:schemeClr val="tx2">
                <a:lumMod val="20000"/>
                <a:lumOff val="80000"/>
              </a:schemeClr>
            </a:gs>
            <a:gs pos="100000">
              <a:schemeClr val="accent1">
                <a:lumMod val="45000"/>
                <a:lumOff val="55000"/>
              </a:schemeClr>
            </a:gs>
            <a:gs pos="5000">
              <a:schemeClr val="tx2">
                <a:lumMod val="40000"/>
                <a:lumOff val="60000"/>
              </a:schemeClr>
            </a:gs>
            <a:gs pos="2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DB09CFF-4A2F-4EF7-B511-C95B8CA7E696}"/>
              </a:ext>
            </a:extLst>
          </p:cNvPr>
          <p:cNvSpPr>
            <a:spLocks noGrp="1"/>
          </p:cNvSpPr>
          <p:nvPr>
            <p:ph type="title"/>
          </p:nvPr>
        </p:nvSpPr>
        <p:spPr/>
        <p:txBody>
          <a:bodyPr/>
          <a:lstStyle/>
          <a:p>
            <a:r>
              <a:rPr lang="en-GB" altLang="en-US">
                <a:latin typeface="Arial" panose="020B0604020202020204" pitchFamily="34" charset="0"/>
                <a:cs typeface="Arial" panose="020B0604020202020204" pitchFamily="34" charset="0"/>
              </a:rPr>
              <a:t>Housekeeping</a:t>
            </a:r>
          </a:p>
        </p:txBody>
      </p:sp>
      <p:pic>
        <p:nvPicPr>
          <p:cNvPr id="9219" name="Picture 1">
            <a:extLst>
              <a:ext uri="{FF2B5EF4-FFF2-40B4-BE49-F238E27FC236}">
                <a16:creationId xmlns:a16="http://schemas.microsoft.com/office/drawing/2014/main" id="{1F14225F-2CC3-4A1D-A709-2F670A50B2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846264"/>
            <a:ext cx="3671888"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a:extLst>
              <a:ext uri="{FF2B5EF4-FFF2-40B4-BE49-F238E27FC236}">
                <a16:creationId xmlns:a16="http://schemas.microsoft.com/office/drawing/2014/main" id="{C6F69A45-294E-4131-ACDF-FBC0614328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4076700"/>
            <a:ext cx="432276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TIMECARDS</a:t>
            </a:r>
          </a:p>
        </p:txBody>
      </p:sp>
      <p:sp>
        <p:nvSpPr>
          <p:cNvPr id="3" name="Content Placeholder 2"/>
          <p:cNvSpPr>
            <a:spLocks noGrp="1"/>
          </p:cNvSpPr>
          <p:nvPr>
            <p:ph idx="1"/>
          </p:nvPr>
        </p:nvSpPr>
        <p:spPr/>
        <p:txBody>
          <a:bodyPr>
            <a:normAutofit fontScale="92500" lnSpcReduction="10000"/>
          </a:bodyPr>
          <a:lstStyle/>
          <a:p>
            <a:pPr marL="534988" indent="-534988">
              <a:spcAft>
                <a:spcPts val="1000"/>
              </a:spcAft>
              <a:buFont typeface="Wingdings" panose="05000000000000000000" pitchFamily="2" charset="2"/>
              <a:buChar char="Ø"/>
            </a:pPr>
            <a:r>
              <a:rPr lang="en-GB" dirty="0"/>
              <a:t>It is your responsibility to complete </a:t>
            </a:r>
            <a:r>
              <a:rPr lang="en-GB" b="1" dirty="0">
                <a:solidFill>
                  <a:srgbClr val="0070C0"/>
                </a:solidFill>
              </a:rPr>
              <a:t>monthly</a:t>
            </a:r>
            <a:r>
              <a:rPr lang="en-GB" dirty="0"/>
              <a:t> timesheets in </a:t>
            </a:r>
            <a:r>
              <a:rPr lang="en-GB" b="1" dirty="0"/>
              <a:t>PEOPLE&amp; MONEY </a:t>
            </a:r>
          </a:p>
          <a:p>
            <a:pPr marL="992188" lvl="1" indent="-534988">
              <a:lnSpc>
                <a:spcPct val="100000"/>
              </a:lnSpc>
              <a:buFont typeface="Wingdings" panose="05000000000000000000" pitchFamily="2" charset="2"/>
              <a:buChar char="Ø"/>
            </a:pPr>
            <a:r>
              <a:rPr lang="en-GB" sz="2800" dirty="0"/>
              <a:t>You can find the demonstrators handbook in the below link:</a:t>
            </a:r>
          </a:p>
          <a:p>
            <a:pPr marL="457200" lvl="1" indent="0">
              <a:lnSpc>
                <a:spcPct val="100000"/>
              </a:lnSpc>
              <a:buNone/>
            </a:pPr>
            <a:r>
              <a:rPr lang="en-GB" sz="2800" dirty="0"/>
              <a:t>https://www.wiki.ed.ac.uk/spaces/intranetpublic/pages/106310064/Demonstrating+and+Tutoring</a:t>
            </a:r>
          </a:p>
          <a:p>
            <a:pPr marL="457200" lvl="1" indent="0">
              <a:lnSpc>
                <a:spcPct val="100000"/>
              </a:lnSpc>
              <a:buNone/>
            </a:pPr>
            <a:endParaRPr lang="en-GB" sz="2800" dirty="0"/>
          </a:p>
          <a:p>
            <a:pPr lvl="1">
              <a:lnSpc>
                <a:spcPct val="100000"/>
              </a:lnSpc>
              <a:buFont typeface="Wingdings" panose="05000000000000000000" pitchFamily="2" charset="2"/>
              <a:buChar char="Ø"/>
            </a:pPr>
            <a:r>
              <a:rPr lang="en-GB" sz="2800" dirty="0"/>
              <a:t>For any other query please email to  </a:t>
            </a:r>
            <a:r>
              <a:rPr lang="en-GB" sz="2800" dirty="0">
                <a:hlinkClick r:id="rId2"/>
              </a:rPr>
              <a:t>bto.demonstrators@ed.ac.uk</a:t>
            </a:r>
            <a:endParaRPr lang="en-GB" sz="2800" dirty="0"/>
          </a:p>
          <a:p>
            <a:pPr marL="457200" lvl="1" indent="0">
              <a:lnSpc>
                <a:spcPct val="100000"/>
              </a:lnSpc>
              <a:buNone/>
            </a:pPr>
            <a:endParaRPr lang="en-GB" sz="2800" dirty="0"/>
          </a:p>
          <a:p>
            <a:pPr lvl="1">
              <a:lnSpc>
                <a:spcPct val="100000"/>
              </a:lnSpc>
              <a:buFont typeface="Wingdings" panose="05000000000000000000" pitchFamily="2" charset="2"/>
              <a:buChar char="Ø"/>
            </a:pPr>
            <a:r>
              <a:rPr lang="en-GB" sz="2800" b="1" dirty="0"/>
              <a:t>BUT DON’T</a:t>
            </a:r>
            <a:r>
              <a:rPr lang="en-GB" sz="2800" dirty="0"/>
              <a:t> ask the Floor Leader!</a:t>
            </a:r>
          </a:p>
          <a:p>
            <a:endParaRPr lang="en-GB" dirty="0"/>
          </a:p>
        </p:txBody>
      </p:sp>
      <p:pic>
        <p:nvPicPr>
          <p:cNvPr id="5" name="Picture 4" descr="Businesswoman holding hand up">
            <a:extLst>
              <a:ext uri="{FF2B5EF4-FFF2-40B4-BE49-F238E27FC236}">
                <a16:creationId xmlns:a16="http://schemas.microsoft.com/office/drawing/2014/main" id="{B53BFD22-EF4A-4C48-8F20-4EFC5CC2C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46244"/>
            <a:ext cx="928301" cy="1795551"/>
          </a:xfrm>
          <a:prstGeom prst="rect">
            <a:avLst/>
          </a:prstGeom>
        </p:spPr>
      </p:pic>
      <p:pic>
        <p:nvPicPr>
          <p:cNvPr id="7" name="Picture 6">
            <a:extLst>
              <a:ext uri="{FF2B5EF4-FFF2-40B4-BE49-F238E27FC236}">
                <a16:creationId xmlns:a16="http://schemas.microsoft.com/office/drawing/2014/main" id="{0933B8DC-CC3B-4C8C-8124-A4DD919751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11025" y="4953238"/>
            <a:ext cx="1022289" cy="1022289"/>
          </a:xfrm>
          <a:prstGeom prst="rect">
            <a:avLst/>
          </a:prstGeom>
        </p:spPr>
      </p:pic>
    </p:spTree>
    <p:extLst>
      <p:ext uri="{BB962C8B-B14F-4D97-AF65-F5344CB8AC3E}">
        <p14:creationId xmlns:p14="http://schemas.microsoft.com/office/powerpoint/2010/main" val="337732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78" y="365125"/>
            <a:ext cx="10515600" cy="1325563"/>
          </a:xfrm>
        </p:spPr>
        <p:txBody>
          <a:bodyPr/>
          <a:lstStyle/>
          <a:p>
            <a:r>
              <a:rPr lang="en-GB" dirty="0"/>
              <a:t>                           </a:t>
            </a:r>
            <a:br>
              <a:rPr lang="en-GB" dirty="0"/>
            </a:br>
            <a:r>
              <a:rPr lang="en-GB" dirty="0"/>
              <a:t>                          PEOPLE&amp;MONEY</a:t>
            </a:r>
          </a:p>
        </p:txBody>
      </p:sp>
      <p:sp>
        <p:nvSpPr>
          <p:cNvPr id="3" name="Content Placeholder 2"/>
          <p:cNvSpPr>
            <a:spLocks noGrp="1"/>
          </p:cNvSpPr>
          <p:nvPr>
            <p:ph idx="1"/>
          </p:nvPr>
        </p:nvSpPr>
        <p:spPr>
          <a:xfrm>
            <a:off x="838200" y="3632433"/>
            <a:ext cx="10515600" cy="2994869"/>
          </a:xfrm>
        </p:spPr>
        <p:txBody>
          <a:bodyPr>
            <a:normAutofit fontScale="85000" lnSpcReduction="10000"/>
          </a:bodyPr>
          <a:lstStyle/>
          <a:p>
            <a:pPr marL="436563" indent="-358775">
              <a:buFont typeface="Wingdings" panose="05000000000000000000" pitchFamily="2" charset="2"/>
              <a:buChar char="Ø"/>
            </a:pPr>
            <a:r>
              <a:rPr lang="en-GB" dirty="0"/>
              <a:t>You need to use your </a:t>
            </a:r>
            <a:r>
              <a:rPr lang="en-GB" b="1" dirty="0">
                <a:solidFill>
                  <a:srgbClr val="0070C0"/>
                </a:solidFill>
              </a:rPr>
              <a:t>staff UUN </a:t>
            </a:r>
            <a:r>
              <a:rPr lang="en-GB" dirty="0"/>
              <a:t>to log into PEOPLE&amp;MONEY (through MyEd)</a:t>
            </a:r>
          </a:p>
          <a:p>
            <a:pPr marL="436563" indent="-358775">
              <a:buFont typeface="Wingdings" panose="05000000000000000000" pitchFamily="2" charset="2"/>
              <a:buChar char="Ø"/>
            </a:pPr>
            <a:r>
              <a:rPr lang="en-GB" dirty="0"/>
              <a:t>You will need a password, which you have to get from Is helpline  by mailing to UniDesk Mailbox 53 </a:t>
            </a:r>
            <a:r>
              <a:rPr lang="en-GB" dirty="0">
                <a:hlinkClick r:id="rId2"/>
              </a:rPr>
              <a:t>IS.Helpline@ed.ac.uk</a:t>
            </a:r>
            <a:r>
              <a:rPr lang="en-GB" dirty="0"/>
              <a:t> or from any Library Helpdesk support in campus.</a:t>
            </a:r>
          </a:p>
          <a:p>
            <a:pPr marL="436563" indent="-358775">
              <a:buFont typeface="Wingdings" panose="05000000000000000000" pitchFamily="2" charset="2"/>
              <a:buChar char="Ø"/>
            </a:pPr>
            <a:r>
              <a:rPr lang="en-GB" dirty="0"/>
              <a:t>Your BTO contract can be seen in your staff P&amp;M account after you can login to it.</a:t>
            </a:r>
          </a:p>
          <a:p>
            <a:pPr marL="77788"/>
            <a:endParaRPr lang="en-GB" b="1" dirty="0"/>
          </a:p>
          <a:p>
            <a:pPr marL="0" indent="0">
              <a:buNone/>
            </a:pPr>
            <a:endParaRPr lang="en-GB" dirty="0"/>
          </a:p>
        </p:txBody>
      </p:sp>
      <p:pic>
        <p:nvPicPr>
          <p:cNvPr id="5" name="Picture 4">
            <a:extLst>
              <a:ext uri="{FF2B5EF4-FFF2-40B4-BE49-F238E27FC236}">
                <a16:creationId xmlns:a16="http://schemas.microsoft.com/office/drawing/2014/main" id="{68424F8D-40C7-4D74-97BB-89C7FCCF58E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00264" y="616796"/>
            <a:ext cx="2542563" cy="2542563"/>
          </a:xfrm>
          <a:prstGeom prst="rect">
            <a:avLst/>
          </a:prstGeom>
        </p:spPr>
      </p:pic>
    </p:spTree>
    <p:extLst>
      <p:ext uri="{BB962C8B-B14F-4D97-AF65-F5344CB8AC3E}">
        <p14:creationId xmlns:p14="http://schemas.microsoft.com/office/powerpoint/2010/main" val="8963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TIMECARD</a:t>
            </a:r>
          </a:p>
        </p:txBody>
      </p:sp>
      <p:sp>
        <p:nvSpPr>
          <p:cNvPr id="3" name="Content Placeholder 2"/>
          <p:cNvSpPr>
            <a:spLocks noGrp="1"/>
          </p:cNvSpPr>
          <p:nvPr>
            <p:ph idx="1"/>
          </p:nvPr>
        </p:nvSpPr>
        <p:spPr/>
        <p:txBody>
          <a:bodyPr>
            <a:normAutofit/>
          </a:bodyPr>
          <a:lstStyle/>
          <a:p>
            <a:pPr marL="77788" indent="0">
              <a:buNone/>
            </a:pPr>
            <a:endParaRPr lang="en-GB" dirty="0"/>
          </a:p>
          <a:p>
            <a:pPr marL="436563" indent="-358775">
              <a:buFont typeface="Wingdings" panose="05000000000000000000" pitchFamily="2" charset="2"/>
              <a:buChar char="Ø"/>
            </a:pPr>
            <a:r>
              <a:rPr lang="en-GB" dirty="0"/>
              <a:t>Video link on how to create an timecard for an employee:</a:t>
            </a:r>
          </a:p>
          <a:p>
            <a:pPr marL="77788" indent="0">
              <a:buNone/>
            </a:pPr>
            <a:r>
              <a:rPr lang="en-GB" sz="2300" dirty="0">
                <a:hlinkClick r:id="rId2"/>
              </a:rPr>
              <a:t>https://media.ed.ac.uk/media/Demo+for+Employees+-+Creating+Time+Cards/1_16eaec4q</a:t>
            </a:r>
            <a:endParaRPr lang="en-GB" dirty="0"/>
          </a:p>
          <a:p>
            <a:pPr marL="436563" indent="-358775">
              <a:buFont typeface="Wingdings" panose="05000000000000000000" pitchFamily="2" charset="2"/>
              <a:buChar char="Ø"/>
            </a:pPr>
            <a:r>
              <a:rPr lang="en-GB" dirty="0"/>
              <a:t>Make sure you have completed all demonstrating for the month BEFORE submitting the timecard for the month.!</a:t>
            </a:r>
          </a:p>
          <a:p>
            <a:pPr marL="436563" indent="-358775">
              <a:buFont typeface="Wingdings" panose="05000000000000000000" pitchFamily="2" charset="2"/>
              <a:buChar char="Ø"/>
            </a:pPr>
            <a:r>
              <a:rPr lang="en-GB" dirty="0"/>
              <a:t>If you have carried out marking, select the appropriate task and I will put through the alternate rate on approval.</a:t>
            </a:r>
          </a:p>
          <a:p>
            <a:endParaRPr lang="en-GB" dirty="0"/>
          </a:p>
        </p:txBody>
      </p:sp>
      <p:pic>
        <p:nvPicPr>
          <p:cNvPr id="6" name="Picture 5">
            <a:extLst>
              <a:ext uri="{FF2B5EF4-FFF2-40B4-BE49-F238E27FC236}">
                <a16:creationId xmlns:a16="http://schemas.microsoft.com/office/drawing/2014/main" id="{79402D03-8233-4867-AFB9-DB3DFF951CF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25379" y="365125"/>
            <a:ext cx="6660859" cy="2053319"/>
          </a:xfrm>
          <a:prstGeom prst="rect">
            <a:avLst/>
          </a:prstGeom>
        </p:spPr>
      </p:pic>
    </p:spTree>
    <p:extLst>
      <p:ext uri="{BB962C8B-B14F-4D97-AF65-F5344CB8AC3E}">
        <p14:creationId xmlns:p14="http://schemas.microsoft.com/office/powerpoint/2010/main" val="21598147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            Payments </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marL="436563" indent="-358775">
              <a:lnSpc>
                <a:spcPct val="100000"/>
              </a:lnSpc>
              <a:buFont typeface="Wingdings" panose="05000000000000000000" pitchFamily="2" charset="2"/>
              <a:buChar char="Ø"/>
            </a:pPr>
            <a:r>
              <a:rPr lang="en-GB" sz="3000" dirty="0"/>
              <a:t>Submitting all work carried out at the end of the semester may result in you paying a National Insurance fee (a </a:t>
            </a:r>
            <a:r>
              <a:rPr lang="en-GB" sz="3000" b="1" dirty="0"/>
              <a:t>non-returnable</a:t>
            </a:r>
            <a:r>
              <a:rPr lang="en-GB" sz="3000" dirty="0"/>
              <a:t> tax)</a:t>
            </a:r>
          </a:p>
          <a:p>
            <a:pPr marL="534988" indent="-534988">
              <a:lnSpc>
                <a:spcPct val="100000"/>
              </a:lnSpc>
              <a:buFont typeface="Wingdings" panose="05000000000000000000" pitchFamily="2" charset="2"/>
              <a:buChar char="Ø"/>
            </a:pPr>
            <a:r>
              <a:rPr lang="en-GB" sz="3000" dirty="0"/>
              <a:t>Payments are made direct to your bank account around the 28</a:t>
            </a:r>
            <a:r>
              <a:rPr lang="en-GB" sz="3000" baseline="30000" dirty="0"/>
              <a:t>th</a:t>
            </a:r>
            <a:r>
              <a:rPr lang="en-GB" sz="3000" dirty="0"/>
              <a:t> of the </a:t>
            </a:r>
            <a:r>
              <a:rPr lang="en-GB" sz="3000" b="1" dirty="0"/>
              <a:t>following </a:t>
            </a:r>
            <a:r>
              <a:rPr lang="en-GB" sz="3000" dirty="0"/>
              <a:t>month.</a:t>
            </a:r>
          </a:p>
          <a:p>
            <a:pPr marL="534988" indent="-534988">
              <a:lnSpc>
                <a:spcPct val="100000"/>
              </a:lnSpc>
              <a:buFont typeface="Wingdings" panose="05000000000000000000" pitchFamily="2" charset="2"/>
              <a:buChar char="Ø"/>
            </a:pPr>
            <a:endParaRPr lang="en-GB" sz="3000" dirty="0"/>
          </a:p>
          <a:p>
            <a:pPr marL="0" indent="0">
              <a:lnSpc>
                <a:spcPct val="100000"/>
              </a:lnSpc>
              <a:buNone/>
            </a:pPr>
            <a:endParaRPr lang="en-GB" sz="3000" dirty="0"/>
          </a:p>
          <a:p>
            <a:pPr marL="0" indent="0">
              <a:lnSpc>
                <a:spcPct val="100000"/>
              </a:lnSpc>
              <a:buNone/>
            </a:pPr>
            <a:endParaRPr lang="en-GB" sz="3000" dirty="0"/>
          </a:p>
          <a:p>
            <a:pPr marL="534988" indent="-534988">
              <a:lnSpc>
                <a:spcPct val="100000"/>
              </a:lnSpc>
              <a:buFont typeface="Wingdings" panose="05000000000000000000" pitchFamily="2" charset="2"/>
              <a:buChar char="Ø"/>
            </a:pPr>
            <a:r>
              <a:rPr lang="en-GB" sz="3000" dirty="0"/>
              <a:t>You will be paid 3 hours for this training course when you submit your first timesheet – please remember to add it in! </a:t>
            </a:r>
          </a:p>
          <a:p>
            <a:pPr marL="457200" lvl="1" indent="0">
              <a:lnSpc>
                <a:spcPct val="100000"/>
              </a:lnSpc>
              <a:spcBef>
                <a:spcPts val="1000"/>
              </a:spcBef>
              <a:buNone/>
            </a:pPr>
            <a:r>
              <a:rPr lang="en-GB" sz="2600" dirty="0"/>
              <a:t>[Make sure your name appears on the list of attendees.]</a:t>
            </a:r>
            <a:endParaRPr lang="en-GB" dirty="0"/>
          </a:p>
          <a:p>
            <a:endParaRPr lang="en-GB" dirty="0"/>
          </a:p>
        </p:txBody>
      </p:sp>
      <p:pic>
        <p:nvPicPr>
          <p:cNvPr id="5" name="Picture 4">
            <a:extLst>
              <a:ext uri="{FF2B5EF4-FFF2-40B4-BE49-F238E27FC236}">
                <a16:creationId xmlns:a16="http://schemas.microsoft.com/office/drawing/2014/main" id="{400D0275-62B9-4293-8F92-F93F97B3DF8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7171" y="-1"/>
            <a:ext cx="1669409" cy="1671079"/>
          </a:xfrm>
          <a:prstGeom prst="rect">
            <a:avLst/>
          </a:prstGeom>
        </p:spPr>
      </p:pic>
      <p:pic>
        <p:nvPicPr>
          <p:cNvPr id="7" name="Picture 6">
            <a:extLst>
              <a:ext uri="{FF2B5EF4-FFF2-40B4-BE49-F238E27FC236}">
                <a16:creationId xmlns:a16="http://schemas.microsoft.com/office/drawing/2014/main" id="{BA3E2F6E-77FD-4278-BA5D-F265EFBD5D8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30461" y="2850114"/>
            <a:ext cx="1795506" cy="1761259"/>
          </a:xfrm>
          <a:prstGeom prst="rect">
            <a:avLst/>
          </a:prstGeom>
        </p:spPr>
      </p:pic>
      <p:sp>
        <p:nvSpPr>
          <p:cNvPr id="8" name="TextBox 7">
            <a:extLst>
              <a:ext uri="{FF2B5EF4-FFF2-40B4-BE49-F238E27FC236}">
                <a16:creationId xmlns:a16="http://schemas.microsoft.com/office/drawing/2014/main" id="{256249D5-C92E-4607-BAB8-AF5D2E3462EE}"/>
              </a:ext>
            </a:extLst>
          </p:cNvPr>
          <p:cNvSpPr txBox="1"/>
          <p:nvPr/>
        </p:nvSpPr>
        <p:spPr>
          <a:xfrm>
            <a:off x="2600325" y="7007370"/>
            <a:ext cx="2760240" cy="369332"/>
          </a:xfrm>
          <a:prstGeom prst="rect">
            <a:avLst/>
          </a:prstGeom>
          <a:noFill/>
        </p:spPr>
        <p:txBody>
          <a:bodyPr wrap="square" rtlCol="0">
            <a:spAutoFit/>
          </a:bodyPr>
          <a:lstStyle/>
          <a:p>
            <a:r>
              <a:rPr lang="en-GB" sz="900">
                <a:hlinkClick r:id="rId5" tooltip="https://kotoba.wiki/t/date/2071"/>
              </a:rPr>
              <a:t>This Photo</a:t>
            </a:r>
            <a:r>
              <a:rPr lang="en-GB" sz="900"/>
              <a:t> by Unknown Author is licensed under </a:t>
            </a:r>
            <a:r>
              <a:rPr lang="en-GB" sz="900">
                <a:hlinkClick r:id="rId6" tooltip="https://creativecommons.org/licenses/by-sa/3.0/"/>
              </a:rPr>
              <a:t>CC BY-SA</a:t>
            </a:r>
            <a:endParaRPr lang="en-GB" sz="900"/>
          </a:p>
        </p:txBody>
      </p:sp>
      <p:pic>
        <p:nvPicPr>
          <p:cNvPr id="10" name="Picture 9">
            <a:extLst>
              <a:ext uri="{FF2B5EF4-FFF2-40B4-BE49-F238E27FC236}">
                <a16:creationId xmlns:a16="http://schemas.microsoft.com/office/drawing/2014/main" id="{1B039DE1-FBA7-4B18-BD3F-2F59D322CF9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787156" y="5323747"/>
            <a:ext cx="2301380" cy="1534253"/>
          </a:xfrm>
          <a:prstGeom prst="rect">
            <a:avLst/>
          </a:prstGeom>
        </p:spPr>
      </p:pic>
    </p:spTree>
    <p:extLst>
      <p:ext uri="{BB962C8B-B14F-4D97-AF65-F5344CB8AC3E}">
        <p14:creationId xmlns:p14="http://schemas.microsoft.com/office/powerpoint/2010/main" val="3787628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Feedback</a:t>
            </a:r>
          </a:p>
        </p:txBody>
      </p:sp>
      <p:sp>
        <p:nvSpPr>
          <p:cNvPr id="3" name="Content Placeholder 2"/>
          <p:cNvSpPr>
            <a:spLocks noGrp="1"/>
          </p:cNvSpPr>
          <p:nvPr>
            <p:ph idx="1"/>
          </p:nvPr>
        </p:nvSpPr>
        <p:spPr>
          <a:xfrm>
            <a:off x="838200" y="1825625"/>
            <a:ext cx="10335936" cy="4885568"/>
          </a:xfrm>
        </p:spPr>
        <p:txBody>
          <a:bodyPr/>
          <a:lstStyle/>
          <a:p>
            <a:pPr marL="534988" indent="-534988">
              <a:buFont typeface="Wingdings" panose="05000000000000000000" pitchFamily="2" charset="2"/>
              <a:buChar char="Ø"/>
            </a:pPr>
            <a:r>
              <a:rPr lang="en-GB" dirty="0">
                <a:effectLst/>
              </a:rPr>
              <a:t>We will try to provide you with feedback on your work.</a:t>
            </a:r>
          </a:p>
          <a:p>
            <a:pPr marL="534988" indent="-534988">
              <a:buFont typeface="Wingdings" panose="05000000000000000000" pitchFamily="2" charset="2"/>
              <a:buChar char="Ø"/>
            </a:pPr>
            <a:r>
              <a:rPr lang="en-GB" dirty="0">
                <a:effectLst/>
              </a:rPr>
              <a:t>There is usually a feedback session held at the end of Semester 2.</a:t>
            </a:r>
            <a:endParaRPr lang="en-GB" dirty="0"/>
          </a:p>
          <a:p>
            <a:pPr marL="534988" indent="-534988">
              <a:buFont typeface="Wingdings" panose="05000000000000000000" pitchFamily="2" charset="2"/>
              <a:buChar char="Ø"/>
            </a:pPr>
            <a:r>
              <a:rPr lang="en-GB" dirty="0"/>
              <a:t>If emailing us about a query, please use:</a:t>
            </a:r>
          </a:p>
          <a:p>
            <a:pPr marL="0" indent="0" algn="ctr">
              <a:buNone/>
            </a:pPr>
            <a:r>
              <a:rPr lang="en-GB" dirty="0"/>
              <a:t>bto.demonstrators@ed.ac.uk</a:t>
            </a:r>
          </a:p>
          <a:p>
            <a:endParaRPr lang="en-GB" dirty="0"/>
          </a:p>
        </p:txBody>
      </p:sp>
      <p:pic>
        <p:nvPicPr>
          <p:cNvPr id="5" name="Picture 4">
            <a:extLst>
              <a:ext uri="{FF2B5EF4-FFF2-40B4-BE49-F238E27FC236}">
                <a16:creationId xmlns:a16="http://schemas.microsoft.com/office/drawing/2014/main" id="{5465559C-B4B3-4028-9FD5-37045CBC98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9193" y="3779472"/>
            <a:ext cx="7323590" cy="2697527"/>
          </a:xfrm>
          <a:prstGeom prst="rect">
            <a:avLst/>
          </a:prstGeom>
        </p:spPr>
      </p:pic>
    </p:spTree>
    <p:extLst>
      <p:ext uri="{BB962C8B-B14F-4D97-AF65-F5344CB8AC3E}">
        <p14:creationId xmlns:p14="http://schemas.microsoft.com/office/powerpoint/2010/main" val="170534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are the most important thing you have learned in the last few minutes?</a:t>
            </a:r>
          </a:p>
        </p:txBody>
      </p:sp>
      <p:sp>
        <p:nvSpPr>
          <p:cNvPr id="3" name="Content Placeholder 2"/>
          <p:cNvSpPr>
            <a:spLocks noGrp="1"/>
          </p:cNvSpPr>
          <p:nvPr>
            <p:ph idx="1"/>
          </p:nvPr>
        </p:nvSpPr>
        <p:spPr/>
        <p:txBody>
          <a:bodyPr/>
          <a:lstStyle/>
          <a:p>
            <a:pPr marL="0" indent="0" algn="ctr">
              <a:buNone/>
            </a:pPr>
            <a:r>
              <a:rPr lang="en-GB" b="1" dirty="0">
                <a:solidFill>
                  <a:srgbClr val="0070C0"/>
                </a:solidFill>
              </a:rPr>
              <a:t>BEFORE you start working as a demonstrator</a:t>
            </a:r>
          </a:p>
          <a:p>
            <a:pPr marL="0" indent="0" algn="ctr">
              <a:buNone/>
            </a:pPr>
            <a:r>
              <a:rPr lang="en-GB" b="1" dirty="0">
                <a:solidFill>
                  <a:srgbClr val="0070C0"/>
                </a:solidFill>
              </a:rPr>
              <a:t>1. Complete your RTW and contract</a:t>
            </a:r>
          </a:p>
          <a:p>
            <a:pPr marL="0" indent="0" algn="ctr">
              <a:buNone/>
            </a:pPr>
            <a:r>
              <a:rPr lang="en-GB" sz="1400" b="1" dirty="0">
                <a:solidFill>
                  <a:srgbClr val="0070C0"/>
                </a:solidFill>
              </a:rPr>
              <a:t>and</a:t>
            </a:r>
          </a:p>
          <a:p>
            <a:pPr marL="0" indent="0" algn="ctr">
              <a:buNone/>
            </a:pPr>
            <a:r>
              <a:rPr lang="en-GB" b="1" dirty="0">
                <a:solidFill>
                  <a:srgbClr val="0070C0"/>
                </a:solidFill>
              </a:rPr>
              <a:t>Once you have your contract, use your STAFF UUN and password and check you can get into People &amp; Money</a:t>
            </a:r>
          </a:p>
          <a:p>
            <a:pPr marL="0" indent="0" algn="ctr">
              <a:buNone/>
            </a:pPr>
            <a:r>
              <a:rPr lang="en-GB" sz="1400" b="1" dirty="0">
                <a:solidFill>
                  <a:srgbClr val="0070C0"/>
                </a:solidFill>
              </a:rPr>
              <a:t>And</a:t>
            </a:r>
          </a:p>
          <a:p>
            <a:pPr marL="0" indent="0" algn="ctr">
              <a:buNone/>
            </a:pPr>
            <a:endParaRPr lang="en-GB" sz="1400" b="1" dirty="0">
              <a:solidFill>
                <a:srgbClr val="0070C0"/>
              </a:solidFill>
            </a:endParaRPr>
          </a:p>
          <a:p>
            <a:pPr marL="0" indent="0" algn="ctr">
              <a:buNone/>
            </a:pPr>
            <a:r>
              <a:rPr lang="en-GB" b="1" dirty="0">
                <a:solidFill>
                  <a:srgbClr val="0070C0"/>
                </a:solidFill>
              </a:rPr>
              <a:t>Use your </a:t>
            </a:r>
            <a:r>
              <a:rPr lang="en-GB" sz="3200" b="1" dirty="0">
                <a:solidFill>
                  <a:srgbClr val="0070C0"/>
                </a:solidFill>
              </a:rPr>
              <a:t>STAFF EMAIL ADDRESS </a:t>
            </a:r>
            <a:r>
              <a:rPr lang="en-GB" b="1" dirty="0">
                <a:solidFill>
                  <a:srgbClr val="0070C0"/>
                </a:solidFill>
              </a:rPr>
              <a:t>for all demonstrator communications</a:t>
            </a:r>
            <a:endParaRPr lang="en-GB" dirty="0"/>
          </a:p>
        </p:txBody>
      </p:sp>
      <p:pic>
        <p:nvPicPr>
          <p:cNvPr id="5" name="Picture 4">
            <a:extLst>
              <a:ext uri="{FF2B5EF4-FFF2-40B4-BE49-F238E27FC236}">
                <a16:creationId xmlns:a16="http://schemas.microsoft.com/office/drawing/2014/main" id="{28CE0FA7-DDA2-4CD0-9E3B-DCED564FAA8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3281" y="1541102"/>
            <a:ext cx="2435814" cy="1518566"/>
          </a:xfrm>
          <a:prstGeom prst="rect">
            <a:avLst/>
          </a:prstGeom>
        </p:spPr>
      </p:pic>
      <p:pic>
        <p:nvPicPr>
          <p:cNvPr id="11" name="Picture 10">
            <a:extLst>
              <a:ext uri="{FF2B5EF4-FFF2-40B4-BE49-F238E27FC236}">
                <a16:creationId xmlns:a16="http://schemas.microsoft.com/office/drawing/2014/main" id="{18F7C200-C450-4EDF-A330-4DCF475ED2A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69710" y="3556798"/>
            <a:ext cx="2217490" cy="1471397"/>
          </a:xfrm>
          <a:prstGeom prst="rect">
            <a:avLst/>
          </a:prstGeom>
        </p:spPr>
      </p:pic>
      <p:pic>
        <p:nvPicPr>
          <p:cNvPr id="13" name="Picture 12">
            <a:extLst>
              <a:ext uri="{FF2B5EF4-FFF2-40B4-BE49-F238E27FC236}">
                <a16:creationId xmlns:a16="http://schemas.microsoft.com/office/drawing/2014/main" id="{2FEA040C-05DC-4BD7-84B7-3E91D0CFE4D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3251" y="5370429"/>
            <a:ext cx="4232246" cy="1347265"/>
          </a:xfrm>
          <a:prstGeom prst="rect">
            <a:avLst/>
          </a:prstGeom>
        </p:spPr>
      </p:pic>
    </p:spTree>
    <p:extLst>
      <p:ext uri="{BB962C8B-B14F-4D97-AF65-F5344CB8AC3E}">
        <p14:creationId xmlns:p14="http://schemas.microsoft.com/office/powerpoint/2010/main" val="12435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812"/>
            <a:ext cx="10515600" cy="5846037"/>
          </a:xfrm>
        </p:spPr>
        <p:txBody>
          <a:bodyPr>
            <a:normAutofit/>
          </a:bodyPr>
          <a:lstStyle/>
          <a:p>
            <a:pPr marL="342900" lvl="0" indent="-342900">
              <a:buFont typeface="Arial" panose="020B0604020202020204" pitchFamily="34" charset="0"/>
              <a:buChar char="*"/>
            </a:pPr>
            <a:r>
              <a:rPr lang="en-GB" b="1" dirty="0">
                <a:ea typeface="Calibri" panose="020F0502020204030204" pitchFamily="34" charset="0"/>
              </a:rPr>
              <a:t>Any questions about job grades/rates of pay should be answered in the </a:t>
            </a:r>
            <a:r>
              <a:rPr lang="en-GB" b="1" u="sng" dirty="0">
                <a:solidFill>
                  <a:srgbClr val="0563C1"/>
                </a:solidFill>
                <a:ea typeface="Calibri" panose="020F0502020204030204" pitchFamily="34" charset="0"/>
                <a:hlinkClick r:id="rId2"/>
              </a:rPr>
              <a:t>BTO</a:t>
            </a:r>
            <a:r>
              <a:rPr lang="en-GB" b="1" dirty="0">
                <a:ea typeface="Calibri" panose="020F0502020204030204" pitchFamily="34" charset="0"/>
              </a:rPr>
              <a:t> page where you can find all the details of how/when/what</a:t>
            </a:r>
          </a:p>
          <a:p>
            <a:pPr marL="342900" lvl="0" indent="-342900">
              <a:buFont typeface="Arial" panose="020B0604020202020204" pitchFamily="34" charset="0"/>
              <a:buChar char="*"/>
            </a:pPr>
            <a:r>
              <a:rPr lang="en-GB" b="1" dirty="0">
                <a:ea typeface="Calibri" panose="020F0502020204030204" pitchFamily="34" charset="0"/>
              </a:rPr>
              <a:t>Any questions about not getting paid/tax etc. contact </a:t>
            </a:r>
            <a:r>
              <a:rPr lang="en-GB" b="1" u="sng" dirty="0">
                <a:solidFill>
                  <a:srgbClr val="0563C1"/>
                </a:solidFill>
                <a:ea typeface="Calibri" panose="020F0502020204030204" pitchFamily="34" charset="0"/>
                <a:hlinkClick r:id="rId3"/>
              </a:rPr>
              <a:t>payroll</a:t>
            </a:r>
            <a:endParaRPr lang="en-GB" b="1" dirty="0">
              <a:ea typeface="Calibri" panose="020F0502020204030204" pitchFamily="34" charset="0"/>
            </a:endParaRPr>
          </a:p>
          <a:p>
            <a:pPr marL="342900" lvl="0" indent="-342900">
              <a:buFont typeface="Arial" panose="020B0604020202020204" pitchFamily="34" charset="0"/>
              <a:buChar char="*"/>
            </a:pPr>
            <a:r>
              <a:rPr lang="en-GB" b="1" dirty="0">
                <a:ea typeface="Calibri" panose="020F0502020204030204" pitchFamily="34" charset="0"/>
              </a:rPr>
              <a:t>Any issues with accessing historical payslips/P60 contact </a:t>
            </a:r>
            <a:r>
              <a:rPr lang="en-GB" b="1" u="sng" dirty="0">
                <a:solidFill>
                  <a:srgbClr val="0563C1"/>
                </a:solidFill>
                <a:ea typeface="Calibri" panose="020F0502020204030204" pitchFamily="34" charset="0"/>
                <a:hlinkClick r:id="rId4" action="ppaction://hlinkfile"/>
              </a:rPr>
              <a:t>UniDesk</a:t>
            </a:r>
            <a:r>
              <a:rPr lang="en-GB" b="1" u="sng" dirty="0">
                <a:solidFill>
                  <a:srgbClr val="0563C1"/>
                </a:solidFill>
                <a:ea typeface="Calibri" panose="020F0502020204030204" pitchFamily="34" charset="0"/>
              </a:rPr>
              <a:t>.</a:t>
            </a:r>
            <a:r>
              <a:rPr lang="en-GB" b="1" dirty="0">
                <a:ea typeface="Calibri" panose="020F0502020204030204" pitchFamily="34" charset="0"/>
              </a:rPr>
              <a:t> </a:t>
            </a:r>
          </a:p>
          <a:p>
            <a:pPr>
              <a:spcAft>
                <a:spcPts val="0"/>
              </a:spcAft>
            </a:pPr>
            <a:r>
              <a:rPr lang="en-GB" b="1" dirty="0">
                <a:ea typeface="Calibri" panose="020F0502020204030204" pitchFamily="34" charset="0"/>
              </a:rPr>
              <a:t>For any other problems accessing P&amp;M contact </a:t>
            </a:r>
            <a:r>
              <a:rPr lang="en-GB" b="1" u="sng" dirty="0">
                <a:solidFill>
                  <a:srgbClr val="0563C1"/>
                </a:solidFill>
                <a:ea typeface="Calibri" panose="020F0502020204030204" pitchFamily="34" charset="0"/>
                <a:hlinkClick r:id="rId5"/>
              </a:rPr>
              <a:t>HRHelpline@ed.ac.uk</a:t>
            </a:r>
            <a:endParaRPr lang="en-GB" b="1" dirty="0">
              <a:ea typeface="Calibri" panose="020F0502020204030204" pitchFamily="34" charset="0"/>
            </a:endParaRPr>
          </a:p>
          <a:p>
            <a:pPr marL="0" indent="0" algn="ctr">
              <a:buNone/>
            </a:pPr>
            <a:endParaRPr lang="en-GB" dirty="0"/>
          </a:p>
        </p:txBody>
      </p:sp>
      <p:pic>
        <p:nvPicPr>
          <p:cNvPr id="4" name="Picture 3">
            <a:extLst>
              <a:ext uri="{FF2B5EF4-FFF2-40B4-BE49-F238E27FC236}">
                <a16:creationId xmlns:a16="http://schemas.microsoft.com/office/drawing/2014/main" id="{8A202A86-40CF-43F9-9FB0-BD065B0454D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186107" y="2822197"/>
            <a:ext cx="3506598" cy="3506598"/>
          </a:xfrm>
          <a:prstGeom prst="rect">
            <a:avLst/>
          </a:prstGeom>
        </p:spPr>
      </p:pic>
    </p:spTree>
    <p:extLst>
      <p:ext uri="{BB962C8B-B14F-4D97-AF65-F5344CB8AC3E}">
        <p14:creationId xmlns:p14="http://schemas.microsoft.com/office/powerpoint/2010/main" val="36315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barn(inVertical)">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55EA71A-ADBC-4AF3-96A8-BECD97887BE5}"/>
              </a:ext>
            </a:extLst>
          </p:cNvPr>
          <p:cNvSpPr>
            <a:spLocks noGrp="1" noChangeArrowheads="1"/>
          </p:cNvSpPr>
          <p:nvPr>
            <p:ph type="title"/>
          </p:nvPr>
        </p:nvSpPr>
        <p:spPr>
          <a:xfrm>
            <a:off x="2209800" y="990600"/>
            <a:ext cx="7772400" cy="1143000"/>
          </a:xfrm>
        </p:spPr>
        <p:txBody>
          <a:bodyPr/>
          <a:lstStyle/>
          <a:p>
            <a:r>
              <a:rPr lang="en-GB" altLang="en-US">
                <a:latin typeface="Arial" panose="020B0604020202020204" pitchFamily="34" charset="0"/>
                <a:cs typeface="Arial" panose="020B0604020202020204" pitchFamily="34" charset="0"/>
              </a:rPr>
              <a:t>Which of the following is the most important </a:t>
            </a:r>
            <a:r>
              <a:rPr lang="en-GB" altLang="en-US">
                <a:solidFill>
                  <a:schemeClr val="tx1"/>
                </a:solidFill>
                <a:latin typeface="Arial" panose="020B0604020202020204" pitchFamily="34" charset="0"/>
                <a:cs typeface="Arial" panose="020B0604020202020204" pitchFamily="34" charset="0"/>
              </a:rPr>
              <a:t>when </a:t>
            </a:r>
            <a:r>
              <a:rPr lang="en-GB" altLang="en-US" b="1">
                <a:solidFill>
                  <a:schemeClr val="tx1"/>
                </a:solidFill>
                <a:latin typeface="Arial" panose="020B0604020202020204" pitchFamily="34" charset="0"/>
                <a:cs typeface="Arial" panose="020B0604020202020204" pitchFamily="34" charset="0"/>
              </a:rPr>
              <a:t>Applying</a:t>
            </a:r>
            <a:r>
              <a:rPr lang="en-GB" altLang="en-US">
                <a:solidFill>
                  <a:schemeClr val="tx1"/>
                </a:solidFill>
                <a:latin typeface="Arial" panose="020B0604020202020204" pitchFamily="34" charset="0"/>
                <a:cs typeface="Arial" panose="020B0604020202020204" pitchFamily="34" charset="0"/>
              </a:rPr>
              <a:t> to be a demonstrator?</a:t>
            </a:r>
          </a:p>
        </p:txBody>
      </p:sp>
      <p:sp>
        <p:nvSpPr>
          <p:cNvPr id="39939" name="Content Placeholder 2">
            <a:extLst>
              <a:ext uri="{FF2B5EF4-FFF2-40B4-BE49-F238E27FC236}">
                <a16:creationId xmlns:a16="http://schemas.microsoft.com/office/drawing/2014/main" id="{758CBFF4-EF77-4FC8-88D0-7E31DB09365A}"/>
              </a:ext>
            </a:extLst>
          </p:cNvPr>
          <p:cNvSpPr>
            <a:spLocks noGrp="1" noChangeArrowheads="1"/>
          </p:cNvSpPr>
          <p:nvPr>
            <p:ph idx="1"/>
          </p:nvPr>
        </p:nvSpPr>
        <p:spPr>
          <a:xfrm>
            <a:off x="2711450" y="3059113"/>
            <a:ext cx="7772400" cy="4114800"/>
          </a:xfrm>
        </p:spPr>
        <p:txBody>
          <a:bodyPr/>
          <a:lstStyle/>
          <a:p>
            <a:r>
              <a:rPr lang="en-GB" altLang="en-US">
                <a:latin typeface="Arial" panose="020B0604020202020204" pitchFamily="34" charset="0"/>
                <a:cs typeface="Arial" panose="020B0604020202020204" pitchFamily="34" charset="0"/>
              </a:rPr>
              <a:t>Good organisational skills</a:t>
            </a:r>
          </a:p>
          <a:p>
            <a:r>
              <a:rPr lang="en-GB" altLang="en-US">
                <a:latin typeface="Arial" panose="020B0604020202020204" pitchFamily="34" charset="0"/>
                <a:cs typeface="Arial" panose="020B0604020202020204" pitchFamily="34" charset="0"/>
              </a:rPr>
              <a:t>Good timekeeping skills</a:t>
            </a:r>
          </a:p>
          <a:p>
            <a:r>
              <a:rPr lang="en-GB" altLang="en-US">
                <a:latin typeface="Arial" panose="020B0604020202020204" pitchFamily="34" charset="0"/>
                <a:cs typeface="Arial" panose="020B0604020202020204" pitchFamily="34" charset="0"/>
              </a:rPr>
              <a:t>Good attitude to teaching</a:t>
            </a:r>
          </a:p>
          <a:p>
            <a:r>
              <a:rPr lang="en-GB" altLang="en-US">
                <a:latin typeface="Arial" panose="020B0604020202020204" pitchFamily="34" charset="0"/>
                <a:cs typeface="Arial" panose="020B0604020202020204" pitchFamily="34" charset="0"/>
              </a:rPr>
              <a:t>Good observational skills</a:t>
            </a:r>
          </a:p>
          <a:p>
            <a:r>
              <a:rPr lang="en-GB" altLang="en-US">
                <a:latin typeface="Arial" panose="020B0604020202020204" pitchFamily="34" charset="0"/>
                <a:cs typeface="Arial" panose="020B0604020202020204" pitchFamily="34" charset="0"/>
              </a:rPr>
              <a:t>Prior knowledge of the practicals</a:t>
            </a:r>
          </a:p>
          <a:p>
            <a:r>
              <a:rPr lang="en-GB" altLang="en-US">
                <a:latin typeface="Arial" panose="020B0604020202020204" pitchFamily="34" charset="0"/>
                <a:cs typeface="Arial" panose="020B0604020202020204" pitchFamily="34" charset="0"/>
              </a:rPr>
              <a:t>Good communication skills</a:t>
            </a:r>
          </a:p>
        </p:txBody>
      </p:sp>
      <p:sp>
        <p:nvSpPr>
          <p:cNvPr id="39940" name="TextBox 3">
            <a:extLst>
              <a:ext uri="{FF2B5EF4-FFF2-40B4-BE49-F238E27FC236}">
                <a16:creationId xmlns:a16="http://schemas.microsoft.com/office/drawing/2014/main" id="{5C340D31-6DF7-4754-92C5-E114CDE1F0DD}"/>
              </a:ext>
            </a:extLst>
          </p:cNvPr>
          <p:cNvSpPr txBox="1">
            <a:spLocks noChangeArrowheads="1"/>
          </p:cNvSpPr>
          <p:nvPr/>
        </p:nvSpPr>
        <p:spPr bwMode="auto">
          <a:xfrm>
            <a:off x="1558925" y="-26988"/>
            <a:ext cx="1595438"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solidFill>
                  <a:srgbClr val="FF0000"/>
                </a:solidFill>
                <a:latin typeface="Arial" panose="020B0604020202020204" pitchFamily="34" charset="0"/>
              </a:rPr>
              <a:t>Group activity</a:t>
            </a:r>
          </a:p>
        </p:txBody>
      </p:sp>
      <p:sp>
        <p:nvSpPr>
          <p:cNvPr id="3" name="Right Arrow 2">
            <a:extLst>
              <a:ext uri="{FF2B5EF4-FFF2-40B4-BE49-F238E27FC236}">
                <a16:creationId xmlns:a16="http://schemas.microsoft.com/office/drawing/2014/main" id="{76BBA2B3-2C84-4327-9328-347A2316F784}"/>
              </a:ext>
            </a:extLst>
          </p:cNvPr>
          <p:cNvSpPr>
            <a:spLocks noChangeArrowheads="1"/>
          </p:cNvSpPr>
          <p:nvPr/>
        </p:nvSpPr>
        <p:spPr bwMode="auto">
          <a:xfrm>
            <a:off x="1703388" y="4365625"/>
            <a:ext cx="1079500" cy="287338"/>
          </a:xfrm>
          <a:prstGeom prst="rightArrow">
            <a:avLst>
              <a:gd name="adj1" fmla="val 50000"/>
              <a:gd name="adj2" fmla="val 5009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D1B2A66-8805-4710-AC01-7846835827DC}"/>
              </a:ext>
            </a:extLst>
          </p:cNvPr>
          <p:cNvSpPr>
            <a:spLocks noGrp="1" noChangeArrowheads="1"/>
          </p:cNvSpPr>
          <p:nvPr>
            <p:ph type="title"/>
          </p:nvPr>
        </p:nvSpPr>
        <p:spPr/>
        <p:txBody>
          <a:bodyPr/>
          <a:lstStyle/>
          <a:p>
            <a:r>
              <a:rPr lang="en-GB" altLang="en-US">
                <a:latin typeface="Arial" panose="020B0604020202020204" pitchFamily="34" charset="0"/>
                <a:cs typeface="Arial" panose="020B0604020202020204" pitchFamily="34" charset="0"/>
              </a:rPr>
              <a:t>Which of the following is the </a:t>
            </a:r>
            <a:r>
              <a:rPr lang="en-GB" altLang="en-US" b="1">
                <a:latin typeface="Arial" panose="020B0604020202020204" pitchFamily="34" charset="0"/>
                <a:cs typeface="Arial" panose="020B0604020202020204" pitchFamily="34" charset="0"/>
              </a:rPr>
              <a:t>most</a:t>
            </a:r>
            <a:r>
              <a:rPr lang="en-GB" altLang="en-US">
                <a:latin typeface="Arial" panose="020B0604020202020204" pitchFamily="34" charset="0"/>
                <a:cs typeface="Arial" panose="020B0604020202020204" pitchFamily="34" charset="0"/>
              </a:rPr>
              <a:t> important </a:t>
            </a:r>
            <a:r>
              <a:rPr lang="en-GB" altLang="en-US">
                <a:solidFill>
                  <a:schemeClr val="tx1"/>
                </a:solidFill>
                <a:latin typeface="Arial" panose="020B0604020202020204" pitchFamily="34" charset="0"/>
                <a:cs typeface="Arial" panose="020B0604020202020204" pitchFamily="34" charset="0"/>
              </a:rPr>
              <a:t>when </a:t>
            </a:r>
            <a:r>
              <a:rPr lang="en-GB" altLang="en-US" b="1">
                <a:solidFill>
                  <a:schemeClr val="tx1"/>
                </a:solidFill>
                <a:latin typeface="Arial" panose="020B0604020202020204" pitchFamily="34" charset="0"/>
                <a:cs typeface="Arial" panose="020B0604020202020204" pitchFamily="34" charset="0"/>
              </a:rPr>
              <a:t>in the lab</a:t>
            </a:r>
            <a:r>
              <a:rPr lang="en-GB" altLang="en-US">
                <a:solidFill>
                  <a:schemeClr val="tx1"/>
                </a:solidFill>
                <a:latin typeface="Arial" panose="020B0604020202020204" pitchFamily="34" charset="0"/>
                <a:cs typeface="Arial" panose="020B0604020202020204" pitchFamily="34" charset="0"/>
              </a:rPr>
              <a:t> demonstrating?</a:t>
            </a:r>
          </a:p>
        </p:txBody>
      </p:sp>
      <p:sp>
        <p:nvSpPr>
          <p:cNvPr id="41987" name="Content Placeholder 2">
            <a:extLst>
              <a:ext uri="{FF2B5EF4-FFF2-40B4-BE49-F238E27FC236}">
                <a16:creationId xmlns:a16="http://schemas.microsoft.com/office/drawing/2014/main" id="{57596809-1475-4250-97B1-87F9386EE641}"/>
              </a:ext>
            </a:extLst>
          </p:cNvPr>
          <p:cNvSpPr>
            <a:spLocks noGrp="1" noChangeArrowheads="1"/>
          </p:cNvSpPr>
          <p:nvPr>
            <p:ph idx="1"/>
          </p:nvPr>
        </p:nvSpPr>
        <p:spPr>
          <a:xfrm>
            <a:off x="3071813" y="2420938"/>
            <a:ext cx="7772400" cy="4114800"/>
          </a:xfrm>
        </p:spPr>
        <p:txBody>
          <a:bodyPr/>
          <a:lstStyle/>
          <a:p>
            <a:r>
              <a:rPr lang="en-GB" altLang="en-US">
                <a:latin typeface="Arial" panose="020B0604020202020204" pitchFamily="34" charset="0"/>
                <a:cs typeface="Arial" panose="020B0604020202020204" pitchFamily="34" charset="0"/>
              </a:rPr>
              <a:t>Good organisational skills</a:t>
            </a:r>
          </a:p>
          <a:p>
            <a:r>
              <a:rPr lang="en-GB" altLang="en-US">
                <a:latin typeface="Arial" panose="020B0604020202020204" pitchFamily="34" charset="0"/>
                <a:cs typeface="Arial" panose="020B0604020202020204" pitchFamily="34" charset="0"/>
              </a:rPr>
              <a:t>Good timekeeping skills</a:t>
            </a:r>
          </a:p>
          <a:p>
            <a:r>
              <a:rPr lang="en-GB" altLang="en-US">
                <a:latin typeface="Arial" panose="020B0604020202020204" pitchFamily="34" charset="0"/>
                <a:cs typeface="Arial" panose="020B0604020202020204" pitchFamily="34" charset="0"/>
              </a:rPr>
              <a:t>Good attitude to teaching</a:t>
            </a:r>
          </a:p>
          <a:p>
            <a:r>
              <a:rPr lang="en-GB" altLang="en-US">
                <a:latin typeface="Arial" panose="020B0604020202020204" pitchFamily="34" charset="0"/>
                <a:cs typeface="Arial" panose="020B0604020202020204" pitchFamily="34" charset="0"/>
              </a:rPr>
              <a:t>Good observational skills</a:t>
            </a:r>
          </a:p>
          <a:p>
            <a:r>
              <a:rPr lang="en-GB" altLang="en-US">
                <a:latin typeface="Arial" panose="020B0604020202020204" pitchFamily="34" charset="0"/>
                <a:cs typeface="Arial" panose="020B0604020202020204" pitchFamily="34" charset="0"/>
              </a:rPr>
              <a:t>Prior knowledge of the practicals</a:t>
            </a:r>
          </a:p>
          <a:p>
            <a:r>
              <a:rPr lang="en-GB" altLang="en-US">
                <a:latin typeface="Arial" panose="020B0604020202020204" pitchFamily="34" charset="0"/>
                <a:cs typeface="Arial" panose="020B0604020202020204" pitchFamily="34" charset="0"/>
              </a:rPr>
              <a:t>Good communication skills</a:t>
            </a:r>
          </a:p>
          <a:p>
            <a:r>
              <a:rPr lang="en-GB" altLang="en-US">
                <a:latin typeface="Arial" panose="020B0604020202020204" pitchFamily="34" charset="0"/>
                <a:cs typeface="Arial" panose="020B0604020202020204" pitchFamily="34" charset="0"/>
              </a:rPr>
              <a:t>Good preparation for the practical</a:t>
            </a:r>
          </a:p>
        </p:txBody>
      </p:sp>
      <p:sp>
        <p:nvSpPr>
          <p:cNvPr id="41988" name="TextBox 3">
            <a:extLst>
              <a:ext uri="{FF2B5EF4-FFF2-40B4-BE49-F238E27FC236}">
                <a16:creationId xmlns:a16="http://schemas.microsoft.com/office/drawing/2014/main" id="{2FFC979A-2EE4-45CE-A553-5BD9E40B4DA9}"/>
              </a:ext>
            </a:extLst>
          </p:cNvPr>
          <p:cNvSpPr txBox="1">
            <a:spLocks noChangeArrowheads="1"/>
          </p:cNvSpPr>
          <p:nvPr/>
        </p:nvSpPr>
        <p:spPr bwMode="auto">
          <a:xfrm>
            <a:off x="1558925" y="-26988"/>
            <a:ext cx="1595438"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solidFill>
                  <a:srgbClr val="FF0000"/>
                </a:solidFill>
                <a:latin typeface="Arial" panose="020B0604020202020204" pitchFamily="34" charset="0"/>
              </a:rPr>
              <a:t>Group activity</a:t>
            </a:r>
          </a:p>
        </p:txBody>
      </p:sp>
      <p:grpSp>
        <p:nvGrpSpPr>
          <p:cNvPr id="3" name="Group 2">
            <a:extLst>
              <a:ext uri="{FF2B5EF4-FFF2-40B4-BE49-F238E27FC236}">
                <a16:creationId xmlns:a16="http://schemas.microsoft.com/office/drawing/2014/main" id="{623FAF6B-2D00-4BE8-800F-CAF866383F15}"/>
              </a:ext>
            </a:extLst>
          </p:cNvPr>
          <p:cNvGrpSpPr>
            <a:grpSpLocks/>
          </p:cNvGrpSpPr>
          <p:nvPr/>
        </p:nvGrpSpPr>
        <p:grpSpPr bwMode="auto">
          <a:xfrm>
            <a:off x="1847851" y="3716338"/>
            <a:ext cx="1152525" cy="2665412"/>
            <a:chOff x="323528" y="3717032"/>
            <a:chExt cx="1152128" cy="2664296"/>
          </a:xfrm>
        </p:grpSpPr>
        <p:sp>
          <p:nvSpPr>
            <p:cNvPr id="41990" name="Right Arrow 4">
              <a:extLst>
                <a:ext uri="{FF2B5EF4-FFF2-40B4-BE49-F238E27FC236}">
                  <a16:creationId xmlns:a16="http://schemas.microsoft.com/office/drawing/2014/main" id="{18733249-E82F-4206-8536-F1D21A51BDF0}"/>
                </a:ext>
              </a:extLst>
            </p:cNvPr>
            <p:cNvSpPr>
              <a:spLocks noChangeArrowheads="1"/>
            </p:cNvSpPr>
            <p:nvPr/>
          </p:nvSpPr>
          <p:spPr bwMode="auto">
            <a:xfrm>
              <a:off x="323528" y="3717032"/>
              <a:ext cx="1080120" cy="288032"/>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41991" name="Right Arrow 5">
              <a:extLst>
                <a:ext uri="{FF2B5EF4-FFF2-40B4-BE49-F238E27FC236}">
                  <a16:creationId xmlns:a16="http://schemas.microsoft.com/office/drawing/2014/main" id="{2F9FE11D-8E5D-4261-A052-9771170192A8}"/>
                </a:ext>
              </a:extLst>
            </p:cNvPr>
            <p:cNvSpPr>
              <a:spLocks noChangeArrowheads="1"/>
            </p:cNvSpPr>
            <p:nvPr/>
          </p:nvSpPr>
          <p:spPr bwMode="auto">
            <a:xfrm>
              <a:off x="395536" y="6093296"/>
              <a:ext cx="1080120" cy="288032"/>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CC5FF012-2710-4BC2-A012-33AAAE642905}"/>
              </a:ext>
            </a:extLst>
          </p:cNvPr>
          <p:cNvSpPr>
            <a:spLocks noChangeArrowheads="1"/>
          </p:cNvSpPr>
          <p:nvPr/>
        </p:nvSpPr>
        <p:spPr bwMode="auto">
          <a:xfrm>
            <a:off x="2566988" y="260351"/>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3600">
                <a:latin typeface="Arial" panose="020B0604020202020204" pitchFamily="34" charset="0"/>
              </a:rPr>
              <a:t>Roles and Responsibilities: </a:t>
            </a:r>
          </a:p>
          <a:p>
            <a:pPr algn="ctr">
              <a:spcBef>
                <a:spcPct val="0"/>
              </a:spcBef>
              <a:buFontTx/>
              <a:buNone/>
            </a:pPr>
            <a:r>
              <a:rPr lang="en-GB" altLang="en-US" sz="3600">
                <a:latin typeface="Arial" panose="020B0604020202020204" pitchFamily="34" charset="0"/>
              </a:rPr>
              <a:t>Safety in Wet Laboratories</a:t>
            </a:r>
            <a:endParaRPr lang="en-GB" altLang="en-US" sz="3600" i="1">
              <a:latin typeface="Arial" panose="020B0604020202020204" pitchFamily="34" charset="0"/>
            </a:endParaRPr>
          </a:p>
        </p:txBody>
      </p:sp>
      <p:sp>
        <p:nvSpPr>
          <p:cNvPr id="26627" name="Rectangle 3">
            <a:extLst>
              <a:ext uri="{FF2B5EF4-FFF2-40B4-BE49-F238E27FC236}">
                <a16:creationId xmlns:a16="http://schemas.microsoft.com/office/drawing/2014/main" id="{D0346F7E-3218-4E4E-9A1C-FE553B46BBD2}"/>
              </a:ext>
            </a:extLst>
          </p:cNvPr>
          <p:cNvSpPr>
            <a:spLocks noChangeArrowheads="1"/>
          </p:cNvSpPr>
          <p:nvPr/>
        </p:nvSpPr>
        <p:spPr bwMode="auto">
          <a:xfrm>
            <a:off x="1666875" y="1628776"/>
            <a:ext cx="8858250" cy="5294313"/>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GB" altLang="en-US" sz="3600" dirty="0">
                <a:latin typeface="Calibri" panose="020F0502020204030204" pitchFamily="34" charset="0"/>
                <a:ea typeface="Times New Roman" panose="02020603050405020304" pitchFamily="18" charset="0"/>
                <a:cs typeface="Shruti" pitchFamily="34" charset="0"/>
              </a:rPr>
              <a:t>What you would do if </a:t>
            </a:r>
            <a:r>
              <a:rPr lang="en-GB" altLang="en-US" sz="3600" b="1" dirty="0">
                <a:latin typeface="Calibri" panose="020F0502020204030204" pitchFamily="34" charset="0"/>
                <a:ea typeface="Times New Roman" panose="02020603050405020304" pitchFamily="18" charset="0"/>
                <a:cs typeface="Shruti" pitchFamily="34" charset="0"/>
              </a:rPr>
              <a:t>one of your students </a:t>
            </a:r>
            <a:r>
              <a:rPr lang="en-GB" altLang="en-US" sz="3600" dirty="0">
                <a:latin typeface="Calibri" panose="020F0502020204030204" pitchFamily="34" charset="0"/>
                <a:ea typeface="Times New Roman" panose="02020603050405020304" pitchFamily="18" charset="0"/>
                <a:cs typeface="Shruti" pitchFamily="34" charset="0"/>
              </a:rPr>
              <a:t>did the following </a:t>
            </a:r>
            <a:r>
              <a:rPr lang="en-GB" altLang="en-US" sz="3600" b="1" dirty="0">
                <a:latin typeface="Calibri" panose="020F0502020204030204" pitchFamily="34" charset="0"/>
                <a:ea typeface="Times New Roman" panose="02020603050405020304" pitchFamily="18" charset="0"/>
                <a:cs typeface="Shruti" pitchFamily="34" charset="0"/>
              </a:rPr>
              <a:t>when you are their demonstrator</a:t>
            </a:r>
            <a:r>
              <a:rPr lang="en-GB" altLang="en-US" sz="3600" dirty="0">
                <a:latin typeface="Calibri" panose="020F0502020204030204" pitchFamily="34" charset="0"/>
                <a:ea typeface="Times New Roman" panose="02020603050405020304" pitchFamily="18" charset="0"/>
                <a:cs typeface="Shruti" pitchFamily="34" charset="0"/>
              </a:rPr>
              <a:t>?</a:t>
            </a:r>
          </a:p>
          <a:p>
            <a:pPr algn="just">
              <a:spcBef>
                <a:spcPct val="0"/>
              </a:spcBef>
              <a:buFontTx/>
              <a:buNone/>
              <a:defRPr/>
            </a:pPr>
            <a:endParaRPr lang="en-GB" altLang="en-US" sz="1400" dirty="0">
              <a:latin typeface="Calibri" panose="020F0502020204030204" pitchFamily="34" charset="0"/>
              <a:ea typeface="Times New Roman" panose="02020603050405020304" pitchFamily="18" charset="0"/>
              <a:cs typeface="Shruti" pitchFamily="34" charset="0"/>
            </a:endParaRPr>
          </a:p>
          <a:p>
            <a:pPr lvl="1">
              <a:spcBef>
                <a:spcPct val="0"/>
              </a:spcBef>
              <a:buFont typeface="Times New Roman" panose="02020603050405020304" pitchFamily="18" charset="0"/>
              <a:buAutoNum type="arabicPeriod"/>
              <a:defRPr/>
            </a:pPr>
            <a:r>
              <a:rPr lang="en-GB" altLang="en-US" sz="3600" dirty="0">
                <a:latin typeface="Calibri" panose="020F0502020204030204" pitchFamily="34" charset="0"/>
                <a:ea typeface="Times New Roman" panose="02020603050405020304" pitchFamily="18" charset="0"/>
                <a:cs typeface="Shruti" pitchFamily="34" charset="0"/>
              </a:rPr>
              <a:t>They set a beaker of alcohol on fire</a:t>
            </a:r>
          </a:p>
          <a:p>
            <a:pPr lvl="1">
              <a:spcBef>
                <a:spcPct val="0"/>
              </a:spcBef>
              <a:buFont typeface="Times New Roman" panose="02020603050405020304" pitchFamily="18" charset="0"/>
              <a:buAutoNum type="arabicPeriod"/>
              <a:defRPr/>
            </a:pPr>
            <a:r>
              <a:rPr lang="en-GB" altLang="en-US" sz="3600" dirty="0">
                <a:latin typeface="Calibri" panose="020F0502020204030204" pitchFamily="34" charset="0"/>
                <a:ea typeface="Times New Roman" panose="02020603050405020304" pitchFamily="18" charset="0"/>
                <a:cs typeface="Shruti" pitchFamily="34" charset="0"/>
              </a:rPr>
              <a:t>They feel faint/unwell</a:t>
            </a:r>
          </a:p>
          <a:p>
            <a:pPr lvl="1">
              <a:spcBef>
                <a:spcPct val="0"/>
              </a:spcBef>
              <a:buFont typeface="Times New Roman" panose="02020603050405020304" pitchFamily="18" charset="0"/>
              <a:buAutoNum type="arabicPeriod"/>
              <a:defRPr/>
            </a:pPr>
            <a:r>
              <a:rPr lang="en-GB" altLang="en-US" sz="3600" dirty="0">
                <a:latin typeface="Calibri" panose="020F0502020204030204" pitchFamily="34" charset="0"/>
                <a:cs typeface="Times New Roman" panose="02020603050405020304" pitchFamily="18" charset="0"/>
              </a:rPr>
              <a:t>They spill a bacterial suspension on the bench</a:t>
            </a:r>
          </a:p>
          <a:p>
            <a:pPr lvl="1">
              <a:spcBef>
                <a:spcPct val="0"/>
              </a:spcBef>
              <a:buFont typeface="Times New Roman" panose="02020603050405020304" pitchFamily="18" charset="0"/>
              <a:buAutoNum type="arabicPeriod"/>
              <a:defRPr/>
            </a:pPr>
            <a:r>
              <a:rPr lang="en-GB" altLang="en-US" sz="3600" dirty="0">
                <a:latin typeface="Calibri" panose="020F0502020204030204" pitchFamily="34" charset="0"/>
                <a:cs typeface="Calibri" panose="020F0502020204030204" pitchFamily="34" charset="0"/>
              </a:rPr>
              <a:t>They are using a mobile phone in the lab</a:t>
            </a:r>
          </a:p>
          <a:p>
            <a:pPr marL="457200" lvl="1" indent="0" algn="just">
              <a:spcBef>
                <a:spcPct val="0"/>
              </a:spcBef>
              <a:buNone/>
              <a:defRPr/>
            </a:pPr>
            <a:endParaRPr lang="en-GB" altLang="en-US" sz="3600" dirty="0">
              <a:latin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ED3E28-B643-4BEB-9842-E4E34210D832}"/>
              </a:ext>
            </a:extLst>
          </p:cNvPr>
          <p:cNvSpPr>
            <a:spLocks noGrp="1" noChangeArrowheads="1"/>
          </p:cNvSpPr>
          <p:nvPr>
            <p:ph type="title"/>
          </p:nvPr>
        </p:nvSpPr>
        <p:spPr>
          <a:xfrm>
            <a:off x="2209800" y="-171450"/>
            <a:ext cx="7772400" cy="1143000"/>
          </a:xfrm>
        </p:spPr>
        <p:txBody>
          <a:bodyPr/>
          <a:lstStyle/>
          <a:p>
            <a:pPr eaLnBrk="1" hangingPunct="1"/>
            <a:r>
              <a:rPr lang="en-GB" altLang="en-US">
                <a:solidFill>
                  <a:schemeClr val="tx1"/>
                </a:solidFill>
                <a:latin typeface="Arial" panose="020B0604020202020204" pitchFamily="34" charset="0"/>
                <a:cs typeface="Arial" panose="020B0604020202020204" pitchFamily="34" charset="0"/>
              </a:rPr>
              <a:t>Aims of the Training Course</a:t>
            </a:r>
          </a:p>
        </p:txBody>
      </p:sp>
      <p:sp>
        <p:nvSpPr>
          <p:cNvPr id="14339" name="Text Box 5">
            <a:extLst>
              <a:ext uri="{FF2B5EF4-FFF2-40B4-BE49-F238E27FC236}">
                <a16:creationId xmlns:a16="http://schemas.microsoft.com/office/drawing/2014/main" id="{0683E1AD-7D96-49A9-A817-199E33A6C919}"/>
              </a:ext>
            </a:extLst>
          </p:cNvPr>
          <p:cNvSpPr txBox="1">
            <a:spLocks noChangeArrowheads="1"/>
          </p:cNvSpPr>
          <p:nvPr/>
        </p:nvSpPr>
        <p:spPr bwMode="auto">
          <a:xfrm>
            <a:off x="1919289" y="908051"/>
            <a:ext cx="8497887" cy="4894263"/>
          </a:xfrm>
          <a:prstGeom prst="rect">
            <a:avLst/>
          </a:prstGeom>
          <a:noFill/>
          <a:ln>
            <a:noFill/>
          </a:ln>
          <a:effec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defRPr/>
            </a:pPr>
            <a:r>
              <a:rPr lang="en-GB" altLang="en-US" sz="2400" dirty="0">
                <a:latin typeface="Arial" panose="020B0604020202020204" pitchFamily="34" charset="0"/>
              </a:rPr>
              <a:t>Outline the roles and responsibilities of</a:t>
            </a:r>
          </a:p>
          <a:p>
            <a:pPr lvl="1">
              <a:spcBef>
                <a:spcPct val="0"/>
              </a:spcBef>
              <a:buFontTx/>
              <a:buAutoNum type="alphaLcParenR"/>
              <a:defRPr/>
            </a:pPr>
            <a:r>
              <a:rPr lang="en-GB" altLang="en-US" sz="2400" dirty="0">
                <a:latin typeface="Arial" panose="020B0604020202020204" pitchFamily="34" charset="0"/>
              </a:rPr>
              <a:t>The Biology Teaching Organisation (BTO)</a:t>
            </a:r>
          </a:p>
          <a:p>
            <a:pPr lvl="1">
              <a:spcBef>
                <a:spcPct val="0"/>
              </a:spcBef>
              <a:buFontTx/>
              <a:buAutoNum type="alphaLcParenR"/>
              <a:defRPr/>
            </a:pPr>
            <a:r>
              <a:rPr lang="en-GB" altLang="en-US" sz="2400" dirty="0">
                <a:latin typeface="Arial" panose="020B0604020202020204" pitchFamily="34" charset="0"/>
              </a:rPr>
              <a:t>The Demonstrator</a:t>
            </a:r>
          </a:p>
          <a:p>
            <a:pPr>
              <a:spcBef>
                <a:spcPct val="0"/>
              </a:spcBef>
              <a:buFontTx/>
              <a:buNone/>
              <a:defRPr/>
            </a:pPr>
            <a:endParaRPr lang="en-GB" altLang="en-US" sz="2400" dirty="0">
              <a:latin typeface="Arial" panose="020B0604020202020204" pitchFamily="34" charset="0"/>
            </a:endParaRPr>
          </a:p>
          <a:p>
            <a:pPr>
              <a:spcBef>
                <a:spcPct val="0"/>
              </a:spcBef>
              <a:defRPr/>
            </a:pPr>
            <a:r>
              <a:rPr lang="en-GB" altLang="en-US" sz="2400" dirty="0">
                <a:latin typeface="Arial" panose="020B0604020202020204" pitchFamily="34" charset="0"/>
              </a:rPr>
              <a:t>Discuss skills required to be a good demonstrator</a:t>
            </a:r>
          </a:p>
          <a:p>
            <a:pPr>
              <a:spcBef>
                <a:spcPct val="0"/>
              </a:spcBef>
              <a:defRPr/>
            </a:pPr>
            <a:endParaRPr lang="en-GB" altLang="en-US" sz="2400" dirty="0">
              <a:latin typeface="Arial" panose="020B0604020202020204" pitchFamily="34" charset="0"/>
            </a:endParaRPr>
          </a:p>
          <a:p>
            <a:pPr>
              <a:spcBef>
                <a:spcPct val="0"/>
              </a:spcBef>
              <a:defRPr/>
            </a:pPr>
            <a:r>
              <a:rPr lang="en-GB" altLang="en-US" sz="2400" dirty="0">
                <a:latin typeface="Arial" panose="020B0604020202020204" pitchFamily="34" charset="0"/>
              </a:rPr>
              <a:t>Review  some ‘dos and don’ts’ of being good a demonstrator</a:t>
            </a:r>
          </a:p>
          <a:p>
            <a:pPr>
              <a:spcBef>
                <a:spcPct val="0"/>
              </a:spcBef>
              <a:defRPr/>
            </a:pPr>
            <a:endParaRPr lang="en-GB" altLang="en-US" sz="2400" dirty="0">
              <a:latin typeface="Arial" panose="020B0604020202020204" pitchFamily="34" charset="0"/>
            </a:endParaRPr>
          </a:p>
          <a:p>
            <a:pPr>
              <a:spcBef>
                <a:spcPct val="0"/>
              </a:spcBef>
              <a:defRPr/>
            </a:pPr>
            <a:r>
              <a:rPr lang="en-GB" altLang="en-US" sz="2400" dirty="0">
                <a:latin typeface="Arial" panose="020B0604020202020204" pitchFamily="34" charset="0"/>
              </a:rPr>
              <a:t>Provide </a:t>
            </a:r>
            <a:r>
              <a:rPr lang="en-GB" altLang="en-US" sz="2400" b="1" dirty="0">
                <a:latin typeface="Arial" panose="020B0604020202020204" pitchFamily="34" charset="0"/>
              </a:rPr>
              <a:t>general</a:t>
            </a:r>
            <a:r>
              <a:rPr lang="en-GB" altLang="en-US" sz="2400" dirty="0">
                <a:latin typeface="Arial" panose="020B0604020202020204" pitchFamily="34" charset="0"/>
              </a:rPr>
              <a:t> guidance on marking of students’ work</a:t>
            </a:r>
          </a:p>
          <a:p>
            <a:pPr>
              <a:spcBef>
                <a:spcPct val="0"/>
              </a:spcBef>
              <a:defRPr/>
            </a:pPr>
            <a:endParaRPr lang="en-GB" altLang="en-US" sz="2400" dirty="0">
              <a:latin typeface="Arial" panose="020B0604020202020204" pitchFamily="34" charset="0"/>
            </a:endParaRPr>
          </a:p>
          <a:p>
            <a:pPr>
              <a:spcBef>
                <a:spcPct val="0"/>
              </a:spcBef>
              <a:defRPr/>
            </a:pPr>
            <a:r>
              <a:rPr lang="en-GB" altLang="en-US" sz="2400" dirty="0">
                <a:latin typeface="Arial" panose="020B0604020202020204" pitchFamily="34" charset="0"/>
              </a:rPr>
              <a:t>Discuss pastoral care of students</a:t>
            </a:r>
          </a:p>
          <a:p>
            <a:pPr marL="0" indent="0">
              <a:spcBef>
                <a:spcPct val="0"/>
              </a:spcBef>
              <a:buNone/>
              <a:defRPr/>
            </a:pPr>
            <a:endParaRPr lang="en-GB" altLang="en-US" sz="2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grpSp>
        <p:nvGrpSpPr>
          <p:cNvPr id="46082" name="Group 3">
            <a:extLst>
              <a:ext uri="{FF2B5EF4-FFF2-40B4-BE49-F238E27FC236}">
                <a16:creationId xmlns:a16="http://schemas.microsoft.com/office/drawing/2014/main" id="{17ED3C3C-88F8-4BFD-AB3C-5CEF1A40E979}"/>
              </a:ext>
            </a:extLst>
          </p:cNvPr>
          <p:cNvGrpSpPr>
            <a:grpSpLocks/>
          </p:cNvGrpSpPr>
          <p:nvPr/>
        </p:nvGrpSpPr>
        <p:grpSpPr bwMode="auto">
          <a:xfrm>
            <a:off x="7575550" y="2492375"/>
            <a:ext cx="3416300" cy="2808288"/>
            <a:chOff x="7348305" y="2420888"/>
            <a:chExt cx="1109895" cy="1368152"/>
          </a:xfrm>
        </p:grpSpPr>
        <p:pic>
          <p:nvPicPr>
            <p:cNvPr id="46087" name="Picture 1">
              <a:extLst>
                <a:ext uri="{FF2B5EF4-FFF2-40B4-BE49-F238E27FC236}">
                  <a16:creationId xmlns:a16="http://schemas.microsoft.com/office/drawing/2014/main" id="{44DDC90C-2716-4E9B-B213-ECAF54EB5D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8305" y="2636912"/>
              <a:ext cx="1109895" cy="10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22566E5C-69D9-4BCE-9D03-F23DEF016C53}"/>
                </a:ext>
              </a:extLst>
            </p:cNvPr>
            <p:cNvSpPr/>
            <p:nvPr/>
          </p:nvSpPr>
          <p:spPr bwMode="auto">
            <a:xfrm>
              <a:off x="8316884" y="2420888"/>
              <a:ext cx="141316" cy="1368152"/>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a:lstStyle/>
            <a:p>
              <a:pPr>
                <a:defRPr/>
              </a:pPr>
              <a:endParaRPr lang="en-GB">
                <a:solidFill>
                  <a:srgbClr val="000000"/>
                </a:solidFill>
                <a:latin typeface="Arial" charset="0"/>
              </a:endParaRPr>
            </a:p>
          </p:txBody>
        </p:sp>
      </p:grpSp>
      <p:sp>
        <p:nvSpPr>
          <p:cNvPr id="46083" name="Title 1">
            <a:extLst>
              <a:ext uri="{FF2B5EF4-FFF2-40B4-BE49-F238E27FC236}">
                <a16:creationId xmlns:a16="http://schemas.microsoft.com/office/drawing/2014/main" id="{186C5386-838C-4135-BF81-6F58BFEEDAEA}"/>
              </a:ext>
            </a:extLst>
          </p:cNvPr>
          <p:cNvSpPr>
            <a:spLocks noGrp="1" noChangeArrowheads="1"/>
          </p:cNvSpPr>
          <p:nvPr>
            <p:ph type="title"/>
          </p:nvPr>
        </p:nvSpPr>
        <p:spPr>
          <a:xfrm>
            <a:off x="1982789" y="4975225"/>
            <a:ext cx="8391525" cy="1143000"/>
          </a:xfrm>
        </p:spPr>
        <p:txBody>
          <a:bodyPr/>
          <a:lstStyle/>
          <a:p>
            <a:endParaRPr lang="en-GB" altLang="en-US" sz="360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1A853361-1E2F-41DD-98AD-3B1A034A1C0F}"/>
              </a:ext>
            </a:extLst>
          </p:cNvPr>
          <p:cNvSpPr txBox="1">
            <a:spLocks/>
          </p:cNvSpPr>
          <p:nvPr/>
        </p:nvSpPr>
        <p:spPr bwMode="auto">
          <a:xfrm>
            <a:off x="1666876" y="1579563"/>
            <a:ext cx="9001125" cy="11430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GB" altLang="en-US" sz="4800" kern="0" dirty="0">
                <a:solidFill>
                  <a:srgbClr val="000000"/>
                </a:solidFill>
                <a:latin typeface="Arial" panose="020B0604020202020204" pitchFamily="34" charset="0"/>
                <a:cs typeface="Arial" panose="020B0604020202020204" pitchFamily="34" charset="0"/>
              </a:rPr>
              <a:t>What concerns, if any, do you have about being a demonstrator?</a:t>
            </a:r>
          </a:p>
        </p:txBody>
      </p:sp>
      <p:sp>
        <p:nvSpPr>
          <p:cNvPr id="46085" name="Rectangle 9">
            <a:extLst>
              <a:ext uri="{FF2B5EF4-FFF2-40B4-BE49-F238E27FC236}">
                <a16:creationId xmlns:a16="http://schemas.microsoft.com/office/drawing/2014/main" id="{344CA0F6-5744-4114-A686-2BEE52AC33CA}"/>
              </a:ext>
            </a:extLst>
          </p:cNvPr>
          <p:cNvSpPr>
            <a:spLocks noChangeArrowheads="1"/>
          </p:cNvSpPr>
          <p:nvPr/>
        </p:nvSpPr>
        <p:spPr bwMode="auto">
          <a:xfrm>
            <a:off x="4572001" y="3740151"/>
            <a:ext cx="319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solidFill>
                  <a:srgbClr val="000000"/>
                </a:solidFill>
                <a:latin typeface="Arial" panose="020B0604020202020204" pitchFamily="34" charset="0"/>
                <a:cs typeface="Arial" panose="020B0604020202020204" pitchFamily="34" charset="0"/>
              </a:rPr>
              <a:t>Write on a post-it note</a:t>
            </a:r>
          </a:p>
        </p:txBody>
      </p:sp>
      <p:sp>
        <p:nvSpPr>
          <p:cNvPr id="17" name="Title 1">
            <a:extLst>
              <a:ext uri="{FF2B5EF4-FFF2-40B4-BE49-F238E27FC236}">
                <a16:creationId xmlns:a16="http://schemas.microsoft.com/office/drawing/2014/main" id="{0BD89344-932C-4C9E-9A4D-DB6F332B68DA}"/>
              </a:ext>
            </a:extLst>
          </p:cNvPr>
          <p:cNvSpPr txBox="1">
            <a:spLocks/>
          </p:cNvSpPr>
          <p:nvPr/>
        </p:nvSpPr>
        <p:spPr bwMode="auto">
          <a:xfrm>
            <a:off x="2209800" y="0"/>
            <a:ext cx="7772400" cy="11430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GB" b="1" kern="0">
                <a:latin typeface="Arial" panose="020B0604020202020204" pitchFamily="34" charset="0"/>
                <a:cs typeface="Arial" panose="020B0604020202020204" pitchFamily="34" charset="0"/>
              </a:rPr>
              <a:t>Short break</a:t>
            </a:r>
            <a:endParaRPr lang="en-GB" b="1" kern="0"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BA01E92-57CB-4C5E-A832-AA6C1217EB30}"/>
              </a:ext>
            </a:extLst>
          </p:cNvPr>
          <p:cNvSpPr>
            <a:spLocks noGrp="1" noChangeArrowheads="1"/>
          </p:cNvSpPr>
          <p:nvPr>
            <p:ph type="title"/>
          </p:nvPr>
        </p:nvSpPr>
        <p:spPr/>
        <p:txBody>
          <a:bodyPr/>
          <a:lstStyle/>
          <a:p>
            <a:r>
              <a:rPr lang="en-GB" altLang="en-US">
                <a:latin typeface="Arial" panose="020B0604020202020204" pitchFamily="34" charset="0"/>
                <a:cs typeface="Arial" panose="020B0604020202020204" pitchFamily="34" charset="0"/>
              </a:rPr>
              <a:t>Review of concerns about being a Demonstrator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13F213B-AC39-4CD0-B35E-A025E7E71DCF}"/>
              </a:ext>
            </a:extLst>
          </p:cNvPr>
          <p:cNvSpPr>
            <a:spLocks noGrp="1" noChangeArrowheads="1"/>
          </p:cNvSpPr>
          <p:nvPr>
            <p:ph type="ctrTitle"/>
          </p:nvPr>
        </p:nvSpPr>
        <p:spPr/>
        <p:txBody>
          <a:bodyPr/>
          <a:lstStyle/>
          <a:p>
            <a:pPr eaLnBrk="1" hangingPunct="1"/>
            <a:r>
              <a:rPr lang="en-GB" altLang="en-US" sz="4000" b="1">
                <a:latin typeface="Arial" panose="020B0604020202020204" pitchFamily="34" charset="0"/>
                <a:cs typeface="Arial" panose="020B0604020202020204" pitchFamily="34" charset="0"/>
              </a:rPr>
              <a:t>Roles and Responsibilities II:</a:t>
            </a:r>
            <a:br>
              <a:rPr lang="en-GB" altLang="en-US" b="1">
                <a:latin typeface="Arial" panose="020B0604020202020204" pitchFamily="34" charset="0"/>
                <a:cs typeface="Arial" panose="020B0604020202020204" pitchFamily="34" charset="0"/>
              </a:rPr>
            </a:br>
            <a:br>
              <a:rPr lang="en-GB" altLang="en-US" b="1">
                <a:latin typeface="Arial" panose="020B0604020202020204" pitchFamily="34" charset="0"/>
                <a:cs typeface="Arial" panose="020B0604020202020204" pitchFamily="34" charset="0"/>
              </a:rPr>
            </a:br>
            <a:r>
              <a:rPr lang="en-GB" altLang="en-US" sz="3600" b="1">
                <a:latin typeface="Arial" panose="020B0604020202020204" pitchFamily="34" charset="0"/>
                <a:cs typeface="Arial" panose="020B0604020202020204" pitchFamily="34" charset="0"/>
              </a:rPr>
              <a:t>The Demonstrator</a:t>
            </a:r>
          </a:p>
        </p:txBody>
      </p:sp>
      <p:sp>
        <p:nvSpPr>
          <p:cNvPr id="50179" name="Text Box 3">
            <a:extLst>
              <a:ext uri="{FF2B5EF4-FFF2-40B4-BE49-F238E27FC236}">
                <a16:creationId xmlns:a16="http://schemas.microsoft.com/office/drawing/2014/main" id="{C921273A-E4F2-413B-B9C3-7C3E65C1A7B3}"/>
              </a:ext>
            </a:extLst>
          </p:cNvPr>
          <p:cNvSpPr txBox="1">
            <a:spLocks noChangeArrowheads="1"/>
          </p:cNvSpPr>
          <p:nvPr/>
        </p:nvSpPr>
        <p:spPr bwMode="auto">
          <a:xfrm>
            <a:off x="4059238" y="4097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0180" name="Rectangle 4">
            <a:extLst>
              <a:ext uri="{FF2B5EF4-FFF2-40B4-BE49-F238E27FC236}">
                <a16:creationId xmlns:a16="http://schemas.microsoft.com/office/drawing/2014/main" id="{2038B40C-03C3-4476-87E6-265C60A97554}"/>
              </a:ext>
            </a:extLst>
          </p:cNvPr>
          <p:cNvSpPr>
            <a:spLocks noChangeArrowheads="1"/>
          </p:cNvSpPr>
          <p:nvPr/>
        </p:nvSpPr>
        <p:spPr bwMode="auto">
          <a:xfrm>
            <a:off x="2495550" y="160339"/>
            <a:ext cx="7272338"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400" b="1">
                <a:solidFill>
                  <a:schemeClr val="tx2"/>
                </a:solidFill>
                <a:latin typeface="Arial" panose="020B0604020202020204" pitchFamily="34" charset="0"/>
                <a:cs typeface="Arial" panose="020B0604020202020204" pitchFamily="34" charset="0"/>
              </a:rPr>
              <a:t>Laboratory Demonstrating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6558D66-8B69-4270-8EAD-FC2D1FD4869C}"/>
              </a:ext>
            </a:extLst>
          </p:cNvPr>
          <p:cNvSpPr>
            <a:spLocks noGrp="1" noChangeArrowheads="1"/>
          </p:cNvSpPr>
          <p:nvPr>
            <p:ph type="title"/>
          </p:nvPr>
        </p:nvSpPr>
        <p:spPr>
          <a:xfrm>
            <a:off x="2209800" y="-171450"/>
            <a:ext cx="7772400" cy="1143000"/>
          </a:xfrm>
        </p:spPr>
        <p:txBody>
          <a:bodyPr/>
          <a:lstStyle/>
          <a:p>
            <a:r>
              <a:rPr lang="en-GB" altLang="en-US" sz="4000">
                <a:latin typeface="Arial" panose="020B0604020202020204" pitchFamily="34" charset="0"/>
                <a:cs typeface="Arial" panose="020B0604020202020204" pitchFamily="34" charset="0"/>
              </a:rPr>
              <a:t>Roles of the Lab Demonstrator</a:t>
            </a:r>
          </a:p>
        </p:txBody>
      </p:sp>
      <p:sp>
        <p:nvSpPr>
          <p:cNvPr id="51203" name="Content Placeholder 2">
            <a:extLst>
              <a:ext uri="{FF2B5EF4-FFF2-40B4-BE49-F238E27FC236}">
                <a16:creationId xmlns:a16="http://schemas.microsoft.com/office/drawing/2014/main" id="{CFAE6A92-2A21-40F1-A6E0-4072068CCA55}"/>
              </a:ext>
            </a:extLst>
          </p:cNvPr>
          <p:cNvSpPr>
            <a:spLocks noGrp="1" noChangeArrowheads="1"/>
          </p:cNvSpPr>
          <p:nvPr>
            <p:ph idx="1"/>
          </p:nvPr>
        </p:nvSpPr>
        <p:spPr>
          <a:xfrm>
            <a:off x="1847850" y="836613"/>
            <a:ext cx="8712200" cy="4114800"/>
          </a:xfrm>
        </p:spPr>
        <p:txBody>
          <a:bodyPr/>
          <a:lstStyle/>
          <a:p>
            <a:pPr marL="0" indent="0">
              <a:buNone/>
            </a:pPr>
            <a:r>
              <a:rPr lang="en-GB" altLang="en-US" sz="2800" b="1">
                <a:latin typeface="Arial" panose="020B0604020202020204" pitchFamily="34" charset="0"/>
                <a:cs typeface="Arial" panose="020B0604020202020204" pitchFamily="34" charset="0"/>
              </a:rPr>
              <a:t>Will</a:t>
            </a:r>
            <a:r>
              <a:rPr lang="en-GB" altLang="en-US" sz="2800">
                <a:latin typeface="Arial" panose="020B0604020202020204" pitchFamily="34" charset="0"/>
                <a:cs typeface="Arial" panose="020B0604020202020204" pitchFamily="34" charset="0"/>
              </a:rPr>
              <a:t> include helping students:</a:t>
            </a:r>
          </a:p>
          <a:p>
            <a:pPr marL="0" indent="0"/>
            <a:r>
              <a:rPr lang="en-GB" altLang="en-US" sz="2800">
                <a:latin typeface="Arial" panose="020B0604020202020204" pitchFamily="34" charset="0"/>
                <a:cs typeface="Arial" panose="020B0604020202020204" pitchFamily="34" charset="0"/>
              </a:rPr>
              <a:t> develop technical &amp; observational skills</a:t>
            </a:r>
          </a:p>
          <a:p>
            <a:pPr marL="0" indent="0"/>
            <a:r>
              <a:rPr lang="en-GB" altLang="en-US" sz="2800">
                <a:latin typeface="Arial" panose="020B0604020202020204" pitchFamily="34" charset="0"/>
                <a:cs typeface="Arial" panose="020B0604020202020204" pitchFamily="34" charset="0"/>
              </a:rPr>
              <a:t> communicate with their peers</a:t>
            </a:r>
          </a:p>
          <a:p>
            <a:pPr marL="0" indent="0"/>
            <a:r>
              <a:rPr lang="en-GB" altLang="en-US" sz="2800">
                <a:latin typeface="Arial" panose="020B0604020202020204" pitchFamily="34" charset="0"/>
                <a:cs typeface="Arial" panose="020B0604020202020204" pitchFamily="34" charset="0"/>
              </a:rPr>
              <a:t> understand the purpose of the practical</a:t>
            </a:r>
          </a:p>
          <a:p>
            <a:pPr marL="0" indent="0"/>
            <a:r>
              <a:rPr lang="en-GB" altLang="en-US" sz="2800">
                <a:latin typeface="Arial" panose="020B0604020202020204" pitchFamily="34" charset="0"/>
                <a:cs typeface="Arial" panose="020B0604020202020204" pitchFamily="34" charset="0"/>
              </a:rPr>
              <a:t> analyse data (including calculations)</a:t>
            </a:r>
          </a:p>
          <a:p>
            <a:pPr marL="0" indent="0"/>
            <a:r>
              <a:rPr lang="en-GB" altLang="en-US" sz="2800">
                <a:latin typeface="Arial" panose="020B0604020202020204" pitchFamily="34" charset="0"/>
                <a:cs typeface="Arial" panose="020B0604020202020204" pitchFamily="34" charset="0"/>
              </a:rPr>
              <a:t> answer questions</a:t>
            </a:r>
          </a:p>
          <a:p>
            <a:pPr marL="0" indent="0"/>
            <a:endParaRPr lang="en-GB" altLang="en-US" sz="1200">
              <a:latin typeface="Arial" panose="020B0604020202020204" pitchFamily="34" charset="0"/>
              <a:cs typeface="Arial" panose="020B0604020202020204" pitchFamily="34" charset="0"/>
            </a:endParaRPr>
          </a:p>
          <a:p>
            <a:pPr marL="0" indent="0">
              <a:buNone/>
            </a:pPr>
            <a:r>
              <a:rPr lang="en-GB" altLang="en-US" sz="2800" b="1">
                <a:latin typeface="Arial" panose="020B0604020202020204" pitchFamily="34" charset="0"/>
                <a:cs typeface="Arial" panose="020B0604020202020204" pitchFamily="34" charset="0"/>
              </a:rPr>
              <a:t>May</a:t>
            </a:r>
            <a:r>
              <a:rPr lang="en-GB" altLang="en-US" sz="2800">
                <a:latin typeface="Arial" panose="020B0604020202020204" pitchFamily="34" charset="0"/>
                <a:cs typeface="Arial" panose="020B0604020202020204" pitchFamily="34" charset="0"/>
              </a:rPr>
              <a:t> include:</a:t>
            </a:r>
          </a:p>
          <a:p>
            <a:pPr marL="0" indent="0"/>
            <a:r>
              <a:rPr lang="en-GB" altLang="en-US" sz="2800">
                <a:latin typeface="Arial" panose="020B0604020202020204" pitchFamily="34" charset="0"/>
                <a:cs typeface="Arial" panose="020B0604020202020204" pitchFamily="34" charset="0"/>
              </a:rPr>
              <a:t> gathering material for student feedback sessions e.g. class data</a:t>
            </a:r>
          </a:p>
          <a:p>
            <a:pPr marL="0" indent="0"/>
            <a:r>
              <a:rPr lang="en-GB" altLang="en-US" sz="2800">
                <a:latin typeface="Arial" panose="020B0604020202020204" pitchFamily="34" charset="0"/>
                <a:cs typeface="Arial" panose="020B0604020202020204" pitchFamily="34" charset="0"/>
              </a:rPr>
              <a:t> marking lab reports, lab books or ICAs</a:t>
            </a:r>
          </a:p>
          <a:p>
            <a:pPr marL="0" indent="0"/>
            <a:endParaRPr lang="en-GB" altLang="en-US" sz="2800">
              <a:latin typeface="Arial" panose="020B0604020202020204" pitchFamily="34" charset="0"/>
              <a:cs typeface="Arial" panose="020B0604020202020204" pitchFamily="34" charset="0"/>
            </a:endParaRPr>
          </a:p>
          <a:p>
            <a:pPr marL="0" indent="0"/>
            <a:endParaRPr lang="en-GB" altLang="en-US" sz="280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CF09AF2-BF94-4518-B92C-02F2537ED07B}"/>
              </a:ext>
            </a:extLst>
          </p:cNvPr>
          <p:cNvSpPr>
            <a:spLocks noGrp="1" noChangeArrowheads="1"/>
          </p:cNvSpPr>
          <p:nvPr>
            <p:ph type="title"/>
          </p:nvPr>
        </p:nvSpPr>
        <p:spPr>
          <a:xfrm>
            <a:off x="2135188" y="333375"/>
            <a:ext cx="8229600" cy="1143000"/>
          </a:xfrm>
        </p:spPr>
        <p:txBody>
          <a:bodyPr/>
          <a:lstStyle/>
          <a:p>
            <a:pPr eaLnBrk="1" hangingPunct="1"/>
            <a:br>
              <a:rPr lang="en-GB" altLang="en-US" sz="4000"/>
            </a:br>
            <a:br>
              <a:rPr lang="en-GB" altLang="en-US" sz="4000"/>
            </a:br>
            <a:endParaRPr lang="en-GB" altLang="en-US" sz="3200" b="1"/>
          </a:p>
        </p:txBody>
      </p:sp>
      <p:sp>
        <p:nvSpPr>
          <p:cNvPr id="53251" name="Rectangle 4">
            <a:extLst>
              <a:ext uri="{FF2B5EF4-FFF2-40B4-BE49-F238E27FC236}">
                <a16:creationId xmlns:a16="http://schemas.microsoft.com/office/drawing/2014/main" id="{DE335976-BAED-4CDA-828D-91A9E7395D65}"/>
              </a:ext>
            </a:extLst>
          </p:cNvPr>
          <p:cNvSpPr>
            <a:spLocks noChangeArrowheads="1"/>
          </p:cNvSpPr>
          <p:nvPr/>
        </p:nvSpPr>
        <p:spPr bwMode="auto">
          <a:xfrm>
            <a:off x="1812925" y="115889"/>
            <a:ext cx="8567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000" b="1">
                <a:latin typeface="Arial" panose="020B0604020202020204" pitchFamily="34" charset="0"/>
              </a:rPr>
              <a:t>Overview of Your Responsibilities:</a:t>
            </a:r>
          </a:p>
        </p:txBody>
      </p:sp>
      <p:sp>
        <p:nvSpPr>
          <p:cNvPr id="53252" name="Rectangle 5">
            <a:extLst>
              <a:ext uri="{FF2B5EF4-FFF2-40B4-BE49-F238E27FC236}">
                <a16:creationId xmlns:a16="http://schemas.microsoft.com/office/drawing/2014/main" id="{290234A1-BBC3-43AC-9A5D-8C74F9F06EA9}"/>
              </a:ext>
            </a:extLst>
          </p:cNvPr>
          <p:cNvSpPr>
            <a:spLocks noChangeArrowheads="1"/>
          </p:cNvSpPr>
          <p:nvPr/>
        </p:nvSpPr>
        <p:spPr bwMode="auto">
          <a:xfrm>
            <a:off x="2063750" y="1341438"/>
            <a:ext cx="631825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800">
                <a:latin typeface="Arial" panose="020B0604020202020204" pitchFamily="34" charset="0"/>
              </a:rPr>
              <a:t> The Team</a:t>
            </a:r>
          </a:p>
          <a:p>
            <a:pPr>
              <a:spcBef>
                <a:spcPct val="0"/>
              </a:spcBef>
            </a:pPr>
            <a:endParaRPr lang="en-GB" altLang="en-US" sz="2800">
              <a:latin typeface="Arial" panose="020B0604020202020204" pitchFamily="34" charset="0"/>
            </a:endParaRPr>
          </a:p>
          <a:p>
            <a:pPr>
              <a:spcBef>
                <a:spcPct val="0"/>
              </a:spcBef>
            </a:pPr>
            <a:r>
              <a:rPr lang="en-GB" altLang="en-US" sz="2800">
                <a:latin typeface="Arial" panose="020B0604020202020204" pitchFamily="34" charset="0"/>
              </a:rPr>
              <a:t> Preparation</a:t>
            </a:r>
          </a:p>
          <a:p>
            <a:pPr>
              <a:spcBef>
                <a:spcPct val="0"/>
              </a:spcBef>
            </a:pPr>
            <a:endParaRPr lang="en-GB" altLang="en-US" sz="2800">
              <a:latin typeface="Arial" panose="020B0604020202020204" pitchFamily="34" charset="0"/>
            </a:endParaRPr>
          </a:p>
          <a:p>
            <a:pPr>
              <a:spcBef>
                <a:spcPct val="0"/>
              </a:spcBef>
            </a:pPr>
            <a:r>
              <a:rPr lang="en-GB" altLang="en-US" sz="2800">
                <a:latin typeface="Arial" panose="020B0604020202020204" pitchFamily="34" charset="0"/>
              </a:rPr>
              <a:t> Organising your Time</a:t>
            </a:r>
          </a:p>
          <a:p>
            <a:pPr>
              <a:spcBef>
                <a:spcPct val="0"/>
              </a:spcBef>
            </a:pPr>
            <a:endParaRPr lang="en-GB" altLang="en-US" sz="2800">
              <a:latin typeface="Arial" panose="020B0604020202020204" pitchFamily="34" charset="0"/>
            </a:endParaRPr>
          </a:p>
          <a:p>
            <a:pPr>
              <a:spcBef>
                <a:spcPct val="0"/>
              </a:spcBef>
            </a:pPr>
            <a:r>
              <a:rPr lang="en-GB" altLang="en-US" sz="2800">
                <a:latin typeface="Arial" panose="020B0604020202020204" pitchFamily="34" charset="0"/>
              </a:rPr>
              <a:t> In the Lab (dos and don’ts)</a:t>
            </a:r>
          </a:p>
          <a:p>
            <a:pPr>
              <a:spcBef>
                <a:spcPct val="0"/>
              </a:spcBef>
            </a:pPr>
            <a:endParaRPr lang="en-GB" altLang="en-US" sz="2800">
              <a:latin typeface="Arial" panose="020B0604020202020204" pitchFamily="34" charset="0"/>
            </a:endParaRPr>
          </a:p>
          <a:p>
            <a:pPr>
              <a:spcBef>
                <a:spcPct val="0"/>
              </a:spcBef>
            </a:pPr>
            <a:r>
              <a:rPr lang="en-GB" altLang="en-US" sz="2800">
                <a:latin typeface="Arial" panose="020B0604020202020204" pitchFamily="34" charset="0"/>
              </a:rPr>
              <a:t> Pastoral Care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F6C07DC-53A8-4AE4-B2F6-0D413FF78284}"/>
              </a:ext>
            </a:extLst>
          </p:cNvPr>
          <p:cNvSpPr>
            <a:spLocks noGrp="1" noChangeArrowheads="1"/>
          </p:cNvSpPr>
          <p:nvPr>
            <p:ph type="title"/>
          </p:nvPr>
        </p:nvSpPr>
        <p:spPr>
          <a:xfrm>
            <a:off x="2209800" y="115888"/>
            <a:ext cx="7772400" cy="1143000"/>
          </a:xfrm>
        </p:spPr>
        <p:txBody>
          <a:bodyPr/>
          <a:lstStyle/>
          <a:p>
            <a:pPr eaLnBrk="1" hangingPunct="1"/>
            <a:r>
              <a:rPr lang="en-GB" altLang="en-US" b="1">
                <a:latin typeface="Arial" panose="020B0604020202020204" pitchFamily="34" charset="0"/>
                <a:cs typeface="Arial" panose="020B0604020202020204" pitchFamily="34" charset="0"/>
              </a:rPr>
              <a:t>The Team</a:t>
            </a:r>
            <a:r>
              <a:rPr lang="en-GB" altLang="en-US">
                <a:latin typeface="Arial" panose="020B0604020202020204" pitchFamily="34" charset="0"/>
                <a:cs typeface="Arial" panose="020B0604020202020204" pitchFamily="34" charset="0"/>
              </a:rPr>
              <a:t>: Course Contacts</a:t>
            </a:r>
          </a:p>
        </p:txBody>
      </p:sp>
      <p:sp>
        <p:nvSpPr>
          <p:cNvPr id="55299" name="Rectangle 3">
            <a:extLst>
              <a:ext uri="{FF2B5EF4-FFF2-40B4-BE49-F238E27FC236}">
                <a16:creationId xmlns:a16="http://schemas.microsoft.com/office/drawing/2014/main" id="{7574F996-0388-4EBD-A675-150B7E582A26}"/>
              </a:ext>
            </a:extLst>
          </p:cNvPr>
          <p:cNvSpPr>
            <a:spLocks noGrp="1" noChangeArrowheads="1"/>
          </p:cNvSpPr>
          <p:nvPr>
            <p:ph type="body" idx="1"/>
          </p:nvPr>
        </p:nvSpPr>
        <p:spPr>
          <a:xfrm>
            <a:off x="2066925" y="3213101"/>
            <a:ext cx="7772400" cy="3311525"/>
          </a:xfrm>
        </p:spPr>
        <p:txBody>
          <a:bodyPr/>
          <a:lstStyle/>
          <a:p>
            <a:pPr eaLnBrk="1" hangingPunct="1"/>
            <a:r>
              <a:rPr lang="en-GB" altLang="en-US" b="1">
                <a:latin typeface="Arial" panose="020B0604020202020204" pitchFamily="34" charset="0"/>
                <a:cs typeface="Arial" panose="020B0604020202020204" pitchFamily="34" charset="0"/>
              </a:rPr>
              <a:t>Course Organiser</a:t>
            </a:r>
            <a:endParaRPr lang="en-GB" altLang="en-US">
              <a:latin typeface="Arial" panose="020B0604020202020204" pitchFamily="34" charset="0"/>
              <a:cs typeface="Arial" panose="020B0604020202020204" pitchFamily="34" charset="0"/>
            </a:endParaRPr>
          </a:p>
          <a:p>
            <a:pPr eaLnBrk="1" hangingPunct="1"/>
            <a:endParaRPr lang="en-GB" altLang="en-US" sz="1600">
              <a:latin typeface="Arial" panose="020B0604020202020204" pitchFamily="34" charset="0"/>
              <a:cs typeface="Arial" panose="020B0604020202020204" pitchFamily="34" charset="0"/>
            </a:endParaRPr>
          </a:p>
          <a:p>
            <a:pPr eaLnBrk="1" hangingPunct="1"/>
            <a:r>
              <a:rPr lang="en-GB" altLang="en-US" b="1">
                <a:latin typeface="Arial" panose="020B0604020202020204" pitchFamily="34" charset="0"/>
                <a:cs typeface="Arial" panose="020B0604020202020204" pitchFamily="34" charset="0"/>
              </a:rPr>
              <a:t>Course Administrator</a:t>
            </a:r>
            <a:endParaRPr lang="en-GB" altLang="en-US">
              <a:latin typeface="Arial" panose="020B0604020202020204" pitchFamily="34" charset="0"/>
              <a:cs typeface="Arial" panose="020B0604020202020204" pitchFamily="34" charset="0"/>
            </a:endParaRPr>
          </a:p>
          <a:p>
            <a:pPr eaLnBrk="1" hangingPunct="1"/>
            <a:endParaRPr lang="en-GB" altLang="en-US" sz="1600">
              <a:latin typeface="Arial" panose="020B0604020202020204" pitchFamily="34" charset="0"/>
              <a:cs typeface="Arial" panose="020B0604020202020204" pitchFamily="34" charset="0"/>
            </a:endParaRPr>
          </a:p>
          <a:p>
            <a:pPr eaLnBrk="1" hangingPunct="1"/>
            <a:r>
              <a:rPr lang="en-GB" altLang="en-US" b="1">
                <a:latin typeface="Arial" panose="020B0604020202020204" pitchFamily="34" charset="0"/>
                <a:cs typeface="Arial" panose="020B0604020202020204" pitchFamily="34" charset="0"/>
              </a:rPr>
              <a:t>Practical or Floor Leader</a:t>
            </a:r>
            <a:endParaRPr lang="en-GB" altLang="en-US">
              <a:latin typeface="Arial" panose="020B0604020202020204" pitchFamily="34" charset="0"/>
              <a:cs typeface="Arial" panose="020B0604020202020204" pitchFamily="34" charset="0"/>
            </a:endParaRPr>
          </a:p>
          <a:p>
            <a:pPr eaLnBrk="1" hangingPunct="1"/>
            <a:endParaRPr lang="en-GB" altLang="en-US" sz="1600">
              <a:latin typeface="Arial" panose="020B0604020202020204" pitchFamily="34" charset="0"/>
              <a:cs typeface="Arial" panose="020B0604020202020204" pitchFamily="34" charset="0"/>
            </a:endParaRPr>
          </a:p>
          <a:p>
            <a:pPr eaLnBrk="1" hangingPunct="1"/>
            <a:r>
              <a:rPr lang="en-GB" altLang="en-US" b="1">
                <a:latin typeface="Arial" panose="020B0604020202020204" pitchFamily="34" charset="0"/>
                <a:cs typeface="Arial" panose="020B0604020202020204" pitchFamily="34" charset="0"/>
              </a:rPr>
              <a:t>Technicians</a:t>
            </a:r>
            <a:endParaRPr lang="en-GB" altLang="en-US">
              <a:latin typeface="Arial" panose="020B0604020202020204" pitchFamily="34" charset="0"/>
              <a:cs typeface="Arial" panose="020B0604020202020204" pitchFamily="34" charset="0"/>
            </a:endParaRPr>
          </a:p>
        </p:txBody>
      </p:sp>
      <p:sp>
        <p:nvSpPr>
          <p:cNvPr id="55300" name="Text Box 4">
            <a:extLst>
              <a:ext uri="{FF2B5EF4-FFF2-40B4-BE49-F238E27FC236}">
                <a16:creationId xmlns:a16="http://schemas.microsoft.com/office/drawing/2014/main" id="{81A0EE83-4562-4756-BF66-D7D8D628028B}"/>
              </a:ext>
            </a:extLst>
          </p:cNvPr>
          <p:cNvSpPr txBox="1">
            <a:spLocks noChangeArrowheads="1"/>
          </p:cNvSpPr>
          <p:nvPr/>
        </p:nvSpPr>
        <p:spPr bwMode="auto">
          <a:xfrm>
            <a:off x="1524000" y="1293813"/>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3600">
                <a:latin typeface="Arial" panose="020B0604020202020204" pitchFamily="34" charset="0"/>
                <a:cs typeface="Arial" panose="020B0604020202020204" pitchFamily="34" charset="0"/>
              </a:rPr>
              <a:t>All names and contact details for the following staff should be in the course book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20FE8EA-3BE6-4F21-93BE-94D0CEDBA941}"/>
              </a:ext>
            </a:extLst>
          </p:cNvPr>
          <p:cNvSpPr>
            <a:spLocks noGrp="1" noChangeArrowheads="1"/>
          </p:cNvSpPr>
          <p:nvPr>
            <p:ph type="title" idx="4294967295"/>
          </p:nvPr>
        </p:nvSpPr>
        <p:spPr>
          <a:xfrm>
            <a:off x="1524000" y="68263"/>
            <a:ext cx="7772400" cy="1143000"/>
          </a:xfrm>
        </p:spPr>
        <p:txBody>
          <a:bodyPr/>
          <a:lstStyle/>
          <a:p>
            <a:pPr eaLnBrk="1" hangingPunct="1"/>
            <a:r>
              <a:rPr lang="en-GB" altLang="en-US" sz="4000">
                <a:latin typeface="Arial" panose="020B0604020202020204" pitchFamily="34" charset="0"/>
                <a:cs typeface="Arial" panose="020B0604020202020204" pitchFamily="34" charset="0"/>
              </a:rPr>
              <a:t>Demonstrators are part of the Teaching Team</a:t>
            </a:r>
          </a:p>
        </p:txBody>
      </p:sp>
      <p:pic>
        <p:nvPicPr>
          <p:cNvPr id="56323" name="Picture 4" descr="http://scroll.wdfiles.com/local--files/about-scroll/cartoonGrad.gif">
            <a:extLst>
              <a:ext uri="{FF2B5EF4-FFF2-40B4-BE49-F238E27FC236}">
                <a16:creationId xmlns:a16="http://schemas.microsoft.com/office/drawing/2014/main" id="{0267555B-FB9C-45CE-B896-0843D300A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413" y="115889"/>
            <a:ext cx="15875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14">
            <a:extLst>
              <a:ext uri="{FF2B5EF4-FFF2-40B4-BE49-F238E27FC236}">
                <a16:creationId xmlns:a16="http://schemas.microsoft.com/office/drawing/2014/main" id="{C47093BA-12CD-4F2F-91DD-D713C4E33081}"/>
              </a:ext>
            </a:extLst>
          </p:cNvPr>
          <p:cNvSpPr txBox="1">
            <a:spLocks noChangeArrowheads="1"/>
          </p:cNvSpPr>
          <p:nvPr/>
        </p:nvSpPr>
        <p:spPr bwMode="auto">
          <a:xfrm>
            <a:off x="2566988" y="1349375"/>
            <a:ext cx="6189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b="1">
                <a:latin typeface="Arial" panose="020B0604020202020204" pitchFamily="34" charset="0"/>
              </a:rPr>
              <a:t>Wet Laboratory Demonstrating</a:t>
            </a:r>
          </a:p>
        </p:txBody>
      </p:sp>
      <p:grpSp>
        <p:nvGrpSpPr>
          <p:cNvPr id="56325" name="Group 16">
            <a:extLst>
              <a:ext uri="{FF2B5EF4-FFF2-40B4-BE49-F238E27FC236}">
                <a16:creationId xmlns:a16="http://schemas.microsoft.com/office/drawing/2014/main" id="{53CA2980-0944-4A43-A365-6E5AFF9812F5}"/>
              </a:ext>
            </a:extLst>
          </p:cNvPr>
          <p:cNvGrpSpPr>
            <a:grpSpLocks/>
          </p:cNvGrpSpPr>
          <p:nvPr/>
        </p:nvGrpSpPr>
        <p:grpSpPr bwMode="auto">
          <a:xfrm>
            <a:off x="3146425" y="2322513"/>
            <a:ext cx="5899150" cy="4157662"/>
            <a:chOff x="2608" y="1979"/>
            <a:chExt cx="2222" cy="1633"/>
          </a:xfrm>
        </p:grpSpPr>
        <p:sp>
          <p:nvSpPr>
            <p:cNvPr id="56326" name="_s1029">
              <a:extLst>
                <a:ext uri="{FF2B5EF4-FFF2-40B4-BE49-F238E27FC236}">
                  <a16:creationId xmlns:a16="http://schemas.microsoft.com/office/drawing/2014/main" id="{024A9BA8-567F-4E43-801C-BA35ED083EE7}"/>
                </a:ext>
              </a:extLst>
            </p:cNvPr>
            <p:cNvSpPr>
              <a:spLocks noChangeArrowheads="1"/>
            </p:cNvSpPr>
            <p:nvPr/>
          </p:nvSpPr>
          <p:spPr bwMode="auto">
            <a:xfrm>
              <a:off x="2608" y="3166"/>
              <a:ext cx="446" cy="446"/>
            </a:xfrm>
            <a:prstGeom prst="ellipse">
              <a:avLst/>
            </a:prstGeom>
            <a:solidFill>
              <a:schemeClr val="accent1"/>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3600" b="1">
                  <a:latin typeface="Arial" panose="020B0604020202020204" pitchFamily="34" charset="0"/>
                </a:rPr>
                <a:t>Demonstrators</a:t>
              </a:r>
            </a:p>
          </p:txBody>
        </p:sp>
        <p:sp>
          <p:nvSpPr>
            <p:cNvPr id="56327" name="_s1031">
              <a:extLst>
                <a:ext uri="{FF2B5EF4-FFF2-40B4-BE49-F238E27FC236}">
                  <a16:creationId xmlns:a16="http://schemas.microsoft.com/office/drawing/2014/main" id="{1FF4A89A-DDE7-4378-A442-C21424E8FEAF}"/>
                </a:ext>
              </a:extLst>
            </p:cNvPr>
            <p:cNvSpPr>
              <a:spLocks noChangeArrowheads="1"/>
            </p:cNvSpPr>
            <p:nvPr/>
          </p:nvSpPr>
          <p:spPr bwMode="auto">
            <a:xfrm>
              <a:off x="4384" y="3166"/>
              <a:ext cx="446" cy="446"/>
            </a:xfrm>
            <a:prstGeom prst="ellipse">
              <a:avLst/>
            </a:prstGeom>
            <a:solidFill>
              <a:schemeClr val="accent1"/>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500">
                  <a:latin typeface="Arial" panose="020B0604020202020204" pitchFamily="34" charset="0"/>
                </a:rPr>
                <a:t>Technicians</a:t>
              </a:r>
            </a:p>
          </p:txBody>
        </p:sp>
        <p:sp>
          <p:nvSpPr>
            <p:cNvPr id="56328" name="_s1033">
              <a:extLst>
                <a:ext uri="{FF2B5EF4-FFF2-40B4-BE49-F238E27FC236}">
                  <a16:creationId xmlns:a16="http://schemas.microsoft.com/office/drawing/2014/main" id="{F92E8B7B-D485-4813-95C9-EF30AF2079D7}"/>
                </a:ext>
              </a:extLst>
            </p:cNvPr>
            <p:cNvSpPr>
              <a:spLocks noChangeArrowheads="1"/>
            </p:cNvSpPr>
            <p:nvPr/>
          </p:nvSpPr>
          <p:spPr bwMode="auto">
            <a:xfrm>
              <a:off x="3473" y="1979"/>
              <a:ext cx="446" cy="446"/>
            </a:xfrm>
            <a:prstGeom prst="ellipse">
              <a:avLst/>
            </a:prstGeom>
            <a:solidFill>
              <a:schemeClr val="accent1"/>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500">
                  <a:latin typeface="Arial" panose="020B0604020202020204" pitchFamily="34" charset="0"/>
                </a:rPr>
                <a:t>Floor Leaders</a:t>
              </a:r>
            </a:p>
          </p:txBody>
        </p:sp>
        <p:sp>
          <p:nvSpPr>
            <p:cNvPr id="56329" name="_s1034">
              <a:extLst>
                <a:ext uri="{FF2B5EF4-FFF2-40B4-BE49-F238E27FC236}">
                  <a16:creationId xmlns:a16="http://schemas.microsoft.com/office/drawing/2014/main" id="{4ED44B3D-74A6-41A6-BE1C-F96DB92A16F8}"/>
                </a:ext>
              </a:extLst>
            </p:cNvPr>
            <p:cNvSpPr>
              <a:spLocks noChangeArrowheads="1"/>
            </p:cNvSpPr>
            <p:nvPr/>
          </p:nvSpPr>
          <p:spPr bwMode="auto">
            <a:xfrm>
              <a:off x="3470" y="2659"/>
              <a:ext cx="449" cy="437"/>
            </a:xfrm>
            <a:prstGeom prst="ellipse">
              <a:avLst/>
            </a:prstGeom>
            <a:solidFill>
              <a:schemeClr val="accent1"/>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500">
                  <a:latin typeface="Arial" panose="020B0604020202020204" pitchFamily="34" charset="0"/>
                </a:rPr>
                <a:t>Students</a:t>
              </a:r>
            </a:p>
          </p:txBody>
        </p:sp>
        <p:sp>
          <p:nvSpPr>
            <p:cNvPr id="48139" name="Line 9">
              <a:extLst>
                <a:ext uri="{FF2B5EF4-FFF2-40B4-BE49-F238E27FC236}">
                  <a16:creationId xmlns:a16="http://schemas.microsoft.com/office/drawing/2014/main" id="{640CD8F7-79AA-4607-9D18-2BE3995600FD}"/>
                </a:ext>
              </a:extLst>
            </p:cNvPr>
            <p:cNvSpPr>
              <a:spLocks noChangeShapeType="1"/>
            </p:cNvSpPr>
            <p:nvPr/>
          </p:nvSpPr>
          <p:spPr bwMode="auto">
            <a:xfrm>
              <a:off x="3696" y="2387"/>
              <a:ext cx="0" cy="317"/>
            </a:xfrm>
            <a:prstGeom prst="line">
              <a:avLst/>
            </a:prstGeom>
            <a:noFill/>
            <a:ln w="57150">
              <a:solidFill>
                <a:schemeClr val="tx1"/>
              </a:solidFill>
              <a:round/>
              <a:headEnd type="triangle" w="med" len="med"/>
              <a:tailEnd type="triangle" w="med" len="med"/>
            </a:ln>
            <a:effectLst/>
          </p:spPr>
          <p:txBody>
            <a:bodyPr/>
            <a:lstStyle/>
            <a:p>
              <a:pPr>
                <a:defRPr/>
              </a:pPr>
              <a:endParaRPr lang="en-GB">
                <a:ln w="28575">
                  <a:solidFill>
                    <a:schemeClr val="tx1"/>
                  </a:solidFill>
                </a:ln>
              </a:endParaRPr>
            </a:p>
          </p:txBody>
        </p:sp>
        <p:sp>
          <p:nvSpPr>
            <p:cNvPr id="56331" name="Line 10">
              <a:extLst>
                <a:ext uri="{FF2B5EF4-FFF2-40B4-BE49-F238E27FC236}">
                  <a16:creationId xmlns:a16="http://schemas.microsoft.com/office/drawing/2014/main" id="{5B990A33-B7FB-41E6-B81A-EE9FFAE940A6}"/>
                </a:ext>
              </a:extLst>
            </p:cNvPr>
            <p:cNvSpPr>
              <a:spLocks noChangeShapeType="1"/>
            </p:cNvSpPr>
            <p:nvPr/>
          </p:nvSpPr>
          <p:spPr bwMode="auto">
            <a:xfrm flipV="1">
              <a:off x="2835" y="2341"/>
              <a:ext cx="680" cy="816"/>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2" name="Line 11">
              <a:extLst>
                <a:ext uri="{FF2B5EF4-FFF2-40B4-BE49-F238E27FC236}">
                  <a16:creationId xmlns:a16="http://schemas.microsoft.com/office/drawing/2014/main" id="{EC7B41AF-43DC-42E0-874E-8073D29A825F}"/>
                </a:ext>
              </a:extLst>
            </p:cNvPr>
            <p:cNvSpPr>
              <a:spLocks noChangeShapeType="1"/>
            </p:cNvSpPr>
            <p:nvPr/>
          </p:nvSpPr>
          <p:spPr bwMode="auto">
            <a:xfrm>
              <a:off x="3878" y="2341"/>
              <a:ext cx="635" cy="817"/>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3" name="Line 12">
              <a:extLst>
                <a:ext uri="{FF2B5EF4-FFF2-40B4-BE49-F238E27FC236}">
                  <a16:creationId xmlns:a16="http://schemas.microsoft.com/office/drawing/2014/main" id="{05AD8843-3BA0-4E22-9191-2739F4DEA7FA}"/>
                </a:ext>
              </a:extLst>
            </p:cNvPr>
            <p:cNvSpPr>
              <a:spLocks noChangeShapeType="1"/>
            </p:cNvSpPr>
            <p:nvPr/>
          </p:nvSpPr>
          <p:spPr bwMode="auto">
            <a:xfrm flipV="1">
              <a:off x="2971" y="3022"/>
              <a:ext cx="544" cy="272"/>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4" name="Line 13">
              <a:extLst>
                <a:ext uri="{FF2B5EF4-FFF2-40B4-BE49-F238E27FC236}">
                  <a16:creationId xmlns:a16="http://schemas.microsoft.com/office/drawing/2014/main" id="{2574A703-00BC-4B8B-BD17-44161498F9CD}"/>
                </a:ext>
              </a:extLst>
            </p:cNvPr>
            <p:cNvSpPr>
              <a:spLocks noChangeShapeType="1"/>
            </p:cNvSpPr>
            <p:nvPr/>
          </p:nvSpPr>
          <p:spPr bwMode="auto">
            <a:xfrm>
              <a:off x="3833" y="3022"/>
              <a:ext cx="589" cy="272"/>
            </a:xfrm>
            <a:prstGeom prst="line">
              <a:avLst/>
            </a:prstGeom>
            <a:noFill/>
            <a:ln w="63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5" name="Line 15">
              <a:extLst>
                <a:ext uri="{FF2B5EF4-FFF2-40B4-BE49-F238E27FC236}">
                  <a16:creationId xmlns:a16="http://schemas.microsoft.com/office/drawing/2014/main" id="{6F091B7E-1A68-4FD3-ADD2-1168174D17C0}"/>
                </a:ext>
              </a:extLst>
            </p:cNvPr>
            <p:cNvSpPr>
              <a:spLocks noChangeShapeType="1"/>
            </p:cNvSpPr>
            <p:nvPr/>
          </p:nvSpPr>
          <p:spPr bwMode="auto">
            <a:xfrm>
              <a:off x="3016" y="3566"/>
              <a:ext cx="1406" cy="0"/>
            </a:xfrm>
            <a:prstGeom prst="line">
              <a:avLst/>
            </a:prstGeom>
            <a:noFill/>
            <a:ln w="63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49AF95C0-30DE-411D-AF16-98A9A0263AEE}"/>
              </a:ext>
            </a:extLst>
          </p:cNvPr>
          <p:cNvSpPr>
            <a:spLocks noGrp="1" noChangeArrowheads="1"/>
          </p:cNvSpPr>
          <p:nvPr>
            <p:ph type="title"/>
          </p:nvPr>
        </p:nvSpPr>
        <p:spPr>
          <a:xfrm>
            <a:off x="1992314" y="1341438"/>
            <a:ext cx="8207375" cy="1143000"/>
          </a:xfrm>
        </p:spPr>
        <p:txBody>
          <a:bodyPr/>
          <a:lstStyle/>
          <a:p>
            <a:pPr eaLnBrk="1" hangingPunct="1"/>
            <a:r>
              <a:rPr lang="en-GB" altLang="en-US" sz="9600" dirty="0">
                <a:solidFill>
                  <a:srgbClr val="FF0000"/>
                </a:solidFill>
                <a:latin typeface="Berlin Sans FB" panose="020E0602020502020306" pitchFamily="34" charset="0"/>
              </a:rPr>
              <a:t>Preparation</a:t>
            </a:r>
          </a:p>
        </p:txBody>
      </p:sp>
      <p:sp>
        <p:nvSpPr>
          <p:cNvPr id="146435" name="Rectangle 3">
            <a:extLst>
              <a:ext uri="{FF2B5EF4-FFF2-40B4-BE49-F238E27FC236}">
                <a16:creationId xmlns:a16="http://schemas.microsoft.com/office/drawing/2014/main" id="{2F19DF45-24DE-4535-83D8-CEC2D001E70A}"/>
              </a:ext>
            </a:extLst>
          </p:cNvPr>
          <p:cNvSpPr>
            <a:spLocks noChangeArrowheads="1"/>
          </p:cNvSpPr>
          <p:nvPr/>
        </p:nvSpPr>
        <p:spPr bwMode="auto">
          <a:xfrm>
            <a:off x="4079876" y="2927351"/>
            <a:ext cx="4124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6000" dirty="0">
                <a:solidFill>
                  <a:srgbClr val="FF0000"/>
                </a:solidFill>
                <a:latin typeface="Arial" panose="020B0604020202020204" pitchFamily="34" charset="0"/>
                <a:cs typeface="Arial" panose="020B0604020202020204" pitchFamily="34" charset="0"/>
              </a:rPr>
              <a:t>Preparation</a:t>
            </a:r>
          </a:p>
        </p:txBody>
      </p:sp>
      <p:sp>
        <p:nvSpPr>
          <p:cNvPr id="146436" name="Rectangle 4">
            <a:extLst>
              <a:ext uri="{FF2B5EF4-FFF2-40B4-BE49-F238E27FC236}">
                <a16:creationId xmlns:a16="http://schemas.microsoft.com/office/drawing/2014/main" id="{EAB2AD83-CADB-4E2C-B318-F5307414B1CF}"/>
              </a:ext>
            </a:extLst>
          </p:cNvPr>
          <p:cNvSpPr>
            <a:spLocks noChangeArrowheads="1"/>
          </p:cNvSpPr>
          <p:nvPr/>
        </p:nvSpPr>
        <p:spPr bwMode="auto">
          <a:xfrm>
            <a:off x="4811714" y="4387850"/>
            <a:ext cx="2579687"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400" dirty="0">
                <a:solidFill>
                  <a:srgbClr val="FF0000"/>
                </a:solidFill>
                <a:latin typeface="Arial Narrow" panose="020B0606020202030204" pitchFamily="34" charset="0"/>
              </a:rPr>
              <a:t>Preparation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46435"/>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iterate type="lt">
                                    <p:tmAbs val="500"/>
                                  </p:iterate>
                                  <p:childTnLst>
                                    <p:set>
                                      <p:cBhvr>
                                        <p:cTn id="12" dur="1" fill="hold">
                                          <p:stCondLst>
                                            <p:cond delay="0"/>
                                          </p:stCondLst>
                                        </p:cTn>
                                        <p:tgtEl>
                                          <p:spTgt spid="146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p:bldP spid="14643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0FCF4B9-3C55-4732-BB9D-21084829637C}"/>
              </a:ext>
            </a:extLst>
          </p:cNvPr>
          <p:cNvSpPr>
            <a:spLocks noGrp="1" noChangeArrowheads="1"/>
          </p:cNvSpPr>
          <p:nvPr>
            <p:ph type="title"/>
          </p:nvPr>
        </p:nvSpPr>
        <p:spPr>
          <a:xfrm>
            <a:off x="2209800" y="-315913"/>
            <a:ext cx="7772400" cy="1143001"/>
          </a:xfrm>
        </p:spPr>
        <p:txBody>
          <a:bodyPr/>
          <a:lstStyle/>
          <a:p>
            <a:pPr eaLnBrk="1" hangingPunct="1"/>
            <a:r>
              <a:rPr lang="en-GB" altLang="en-US">
                <a:latin typeface="Arial" panose="020B0604020202020204" pitchFamily="34" charset="0"/>
                <a:cs typeface="Arial" panose="020B0604020202020204" pitchFamily="34" charset="0"/>
              </a:rPr>
              <a:t>Preparation</a:t>
            </a:r>
          </a:p>
        </p:txBody>
      </p:sp>
      <p:sp>
        <p:nvSpPr>
          <p:cNvPr id="54275" name="Rectangle 3">
            <a:extLst>
              <a:ext uri="{FF2B5EF4-FFF2-40B4-BE49-F238E27FC236}">
                <a16:creationId xmlns:a16="http://schemas.microsoft.com/office/drawing/2014/main" id="{53DDA2A4-15D2-44C7-9B82-A1FBE0B8F698}"/>
              </a:ext>
            </a:extLst>
          </p:cNvPr>
          <p:cNvSpPr>
            <a:spLocks noChangeArrowheads="1"/>
          </p:cNvSpPr>
          <p:nvPr/>
        </p:nvSpPr>
        <p:spPr bwMode="auto">
          <a:xfrm>
            <a:off x="1524001" y="1125539"/>
            <a:ext cx="9324975" cy="4662487"/>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defRPr/>
            </a:pPr>
            <a:r>
              <a:rPr lang="en-GB" altLang="en-US" sz="2800" dirty="0">
                <a:latin typeface="Arial" panose="020B0604020202020204" pitchFamily="34" charset="0"/>
              </a:rPr>
              <a:t> Familiarise yourself with the </a:t>
            </a:r>
            <a:r>
              <a:rPr lang="en-GB" altLang="en-US" sz="2800" b="1" dirty="0">
                <a:latin typeface="Arial" panose="020B0604020202020204" pitchFamily="34" charset="0"/>
              </a:rPr>
              <a:t>course book / practicals guide </a:t>
            </a:r>
            <a:r>
              <a:rPr lang="en-GB" altLang="en-US" sz="2800" dirty="0">
                <a:latin typeface="Arial" panose="020B0604020202020204" pitchFamily="34" charset="0"/>
              </a:rPr>
              <a:t>and check:</a:t>
            </a:r>
          </a:p>
          <a:p>
            <a:pPr>
              <a:spcBef>
                <a:spcPct val="0"/>
              </a:spcBef>
              <a:defRPr/>
            </a:pPr>
            <a:endParaRPr lang="en-GB" altLang="en-US" sz="900" dirty="0">
              <a:latin typeface="Arial" panose="020B0604020202020204" pitchFamily="34" charset="0"/>
            </a:endParaRPr>
          </a:p>
          <a:p>
            <a:pPr>
              <a:spcBef>
                <a:spcPct val="0"/>
              </a:spcBef>
              <a:buFontTx/>
              <a:buNone/>
              <a:defRPr/>
            </a:pPr>
            <a:r>
              <a:rPr lang="en-GB" altLang="en-US" sz="2800" dirty="0">
                <a:latin typeface="Arial" panose="020B0604020202020204" pitchFamily="34" charset="0"/>
              </a:rPr>
              <a:t>-   what students are expected to gain from the practicals (Learning Outcomes)</a:t>
            </a:r>
          </a:p>
          <a:p>
            <a:pPr>
              <a:spcBef>
                <a:spcPct val="0"/>
              </a:spcBef>
              <a:buFontTx/>
              <a:buNone/>
              <a:defRPr/>
            </a:pPr>
            <a:endParaRPr lang="en-GB" altLang="en-US" sz="900" dirty="0">
              <a:latin typeface="Arial" panose="020B0604020202020204" pitchFamily="34" charset="0"/>
            </a:endParaRPr>
          </a:p>
          <a:p>
            <a:pPr>
              <a:spcBef>
                <a:spcPct val="0"/>
              </a:spcBef>
              <a:buFontTx/>
              <a:buNone/>
              <a:defRPr/>
            </a:pPr>
            <a:r>
              <a:rPr lang="en-GB" altLang="en-US" sz="2800" dirty="0">
                <a:latin typeface="Arial" panose="020B0604020202020204" pitchFamily="34" charset="0"/>
              </a:rPr>
              <a:t>-   for additional material front and / or back</a:t>
            </a:r>
          </a:p>
          <a:p>
            <a:pPr>
              <a:spcBef>
                <a:spcPct val="0"/>
              </a:spcBef>
              <a:buFontTx/>
              <a:buNone/>
              <a:defRPr/>
            </a:pPr>
            <a:endParaRPr lang="en-GB" altLang="en-US" sz="900" dirty="0">
              <a:latin typeface="Arial" panose="020B0604020202020204" pitchFamily="34" charset="0"/>
            </a:endParaRPr>
          </a:p>
          <a:p>
            <a:pPr marL="457200" indent="-457200">
              <a:spcBef>
                <a:spcPct val="0"/>
              </a:spcBef>
              <a:buFontTx/>
              <a:buChar char="-"/>
              <a:defRPr/>
            </a:pPr>
            <a:r>
              <a:rPr lang="en-GB" altLang="en-US" sz="2800" dirty="0">
                <a:latin typeface="Arial" panose="020B0604020202020204" pitchFamily="34" charset="0"/>
              </a:rPr>
              <a:t>the summary of lectures (help to make connections between the practicals and lectures)</a:t>
            </a:r>
          </a:p>
          <a:p>
            <a:pPr marL="457200" indent="-457200">
              <a:spcBef>
                <a:spcPct val="0"/>
              </a:spcBef>
              <a:buFontTx/>
              <a:buChar char="-"/>
              <a:defRPr/>
            </a:pPr>
            <a:endParaRPr lang="en-GB" altLang="en-US" sz="900" dirty="0">
              <a:latin typeface="Arial" panose="020B0604020202020204" pitchFamily="34" charset="0"/>
            </a:endParaRPr>
          </a:p>
          <a:p>
            <a:pPr>
              <a:spcBef>
                <a:spcPct val="0"/>
              </a:spcBef>
              <a:buFontTx/>
              <a:buNone/>
              <a:defRPr/>
            </a:pPr>
            <a:endParaRPr lang="en-GB" altLang="en-US" sz="900" dirty="0">
              <a:latin typeface="Arial" panose="020B0604020202020204" pitchFamily="34" charset="0"/>
            </a:endParaRPr>
          </a:p>
          <a:p>
            <a:pPr>
              <a:spcBef>
                <a:spcPct val="0"/>
              </a:spcBef>
              <a:defRPr/>
            </a:pPr>
            <a:r>
              <a:rPr lang="en-GB" altLang="en-US" sz="2800" dirty="0">
                <a:latin typeface="Arial" panose="020B0604020202020204" pitchFamily="34" charset="0"/>
              </a:rPr>
              <a:t>  Attend course-specific practical preparation session(s) (compulsory)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D1A6CBE-61CD-45CC-B9EE-B20486A44587}"/>
              </a:ext>
            </a:extLst>
          </p:cNvPr>
          <p:cNvSpPr>
            <a:spLocks noGrp="1" noChangeArrowheads="1"/>
          </p:cNvSpPr>
          <p:nvPr>
            <p:ph type="title"/>
          </p:nvPr>
        </p:nvSpPr>
        <p:spPr>
          <a:xfrm>
            <a:off x="2209800" y="-315913"/>
            <a:ext cx="7772400" cy="1143001"/>
          </a:xfrm>
        </p:spPr>
        <p:txBody>
          <a:bodyPr/>
          <a:lstStyle/>
          <a:p>
            <a:pPr eaLnBrk="1" hangingPunct="1"/>
            <a:r>
              <a:rPr lang="en-GB" altLang="en-US">
                <a:latin typeface="Arial" panose="020B0604020202020204" pitchFamily="34" charset="0"/>
                <a:cs typeface="Arial" panose="020B0604020202020204" pitchFamily="34" charset="0"/>
              </a:rPr>
              <a:t>Preparation cont.</a:t>
            </a:r>
          </a:p>
        </p:txBody>
      </p:sp>
      <p:sp>
        <p:nvSpPr>
          <p:cNvPr id="54276" name="Rectangle 1">
            <a:extLst>
              <a:ext uri="{FF2B5EF4-FFF2-40B4-BE49-F238E27FC236}">
                <a16:creationId xmlns:a16="http://schemas.microsoft.com/office/drawing/2014/main" id="{D50B0D0D-E7C1-45C6-8601-5B1F85A5F681}"/>
              </a:ext>
            </a:extLst>
          </p:cNvPr>
          <p:cNvSpPr>
            <a:spLocks noChangeArrowheads="1"/>
          </p:cNvSpPr>
          <p:nvPr/>
        </p:nvSpPr>
        <p:spPr bwMode="auto">
          <a:xfrm>
            <a:off x="1703389" y="1012825"/>
            <a:ext cx="87852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800">
                <a:latin typeface="Arial" panose="020B0604020202020204" pitchFamily="34" charset="0"/>
              </a:rPr>
              <a:t>Familiarise yourself with equipment or material </a:t>
            </a:r>
            <a:r>
              <a:rPr lang="en-GB" altLang="en-US" sz="2800" b="1">
                <a:latin typeface="Arial" panose="020B0604020202020204" pitchFamily="34" charset="0"/>
              </a:rPr>
              <a:t>before</a:t>
            </a:r>
            <a:r>
              <a:rPr lang="en-GB" altLang="en-US" sz="2800">
                <a:latin typeface="Arial" panose="020B0604020202020204" pitchFamily="34" charset="0"/>
              </a:rPr>
              <a:t> the class, </a:t>
            </a:r>
            <a:r>
              <a:rPr lang="en-GB" altLang="en-US" sz="2800" b="1">
                <a:latin typeface="Arial" panose="020B0604020202020204" pitchFamily="34" charset="0"/>
              </a:rPr>
              <a:t>ASK</a:t>
            </a:r>
            <a:r>
              <a:rPr lang="en-GB" altLang="en-US" sz="2800">
                <a:latin typeface="Arial" panose="020B0604020202020204" pitchFamily="34" charset="0"/>
              </a:rPr>
              <a:t> the floor leader to go over it / them with you if unsure (at training sessions or before the practical starts)</a:t>
            </a:r>
          </a:p>
          <a:p>
            <a:pPr>
              <a:spcBef>
                <a:spcPct val="0"/>
              </a:spcBef>
            </a:pPr>
            <a:endParaRPr lang="en-GB" altLang="en-US" sz="2800">
              <a:latin typeface="Arial" panose="020B0604020202020204" pitchFamily="34" charset="0"/>
            </a:endParaRPr>
          </a:p>
          <a:p>
            <a:pPr>
              <a:spcBef>
                <a:spcPct val="0"/>
              </a:spcBef>
            </a:pPr>
            <a:r>
              <a:rPr lang="en-GB" altLang="en-US" sz="2800" b="1">
                <a:latin typeface="Arial" panose="020B0604020202020204" pitchFamily="34" charset="0"/>
              </a:rPr>
              <a:t>Always</a:t>
            </a:r>
            <a:r>
              <a:rPr lang="en-GB" altLang="en-US" sz="2800">
                <a:latin typeface="Arial" panose="020B0604020202020204" pitchFamily="34" charset="0"/>
              </a:rPr>
              <a:t> read the schedule for the practical before the practical (and read material in text book etc. to support the topic as you require during your preparation)</a:t>
            </a:r>
          </a:p>
          <a:p>
            <a:pPr>
              <a:spcBef>
                <a:spcPct val="0"/>
              </a:spcBef>
            </a:pPr>
            <a:endParaRPr lang="en-GB" altLang="en-US" sz="2800">
              <a:latin typeface="Arial" panose="020B0604020202020204" pitchFamily="34" charset="0"/>
            </a:endParaRPr>
          </a:p>
          <a:p>
            <a:pPr>
              <a:spcBef>
                <a:spcPct val="0"/>
              </a:spcBef>
            </a:pPr>
            <a:r>
              <a:rPr lang="en-GB" altLang="en-US" sz="2800" b="1">
                <a:latin typeface="Arial" panose="020B0604020202020204" pitchFamily="34" charset="0"/>
              </a:rPr>
              <a:t>Always</a:t>
            </a:r>
            <a:r>
              <a:rPr lang="en-GB" altLang="en-US" sz="2800">
                <a:latin typeface="Arial" panose="020B0604020202020204" pitchFamily="34" charset="0"/>
              </a:rPr>
              <a:t> read the demonstrator guide in advance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78AB468-7D0C-4A09-A5EA-884EED5C23BC}"/>
              </a:ext>
            </a:extLst>
          </p:cNvPr>
          <p:cNvSpPr>
            <a:spLocks noGrp="1" noChangeArrowheads="1"/>
          </p:cNvSpPr>
          <p:nvPr>
            <p:ph type="title"/>
          </p:nvPr>
        </p:nvSpPr>
        <p:spPr>
          <a:xfrm>
            <a:off x="2424114" y="260350"/>
            <a:ext cx="6911975" cy="1143000"/>
          </a:xfrm>
        </p:spPr>
        <p:txBody>
          <a:bodyPr/>
          <a:lstStyle/>
          <a:p>
            <a:pPr eaLnBrk="1" hangingPunct="1"/>
            <a:r>
              <a:rPr lang="en-GB" altLang="en-US" sz="4000">
                <a:solidFill>
                  <a:schemeClr val="tx1"/>
                </a:solidFill>
                <a:latin typeface="Arial" panose="020B0604020202020204" pitchFamily="34" charset="0"/>
                <a:cs typeface="Arial" panose="020B0604020202020204" pitchFamily="34" charset="0"/>
              </a:rPr>
              <a:t>You will be sent:</a:t>
            </a:r>
          </a:p>
        </p:txBody>
      </p:sp>
      <p:sp>
        <p:nvSpPr>
          <p:cNvPr id="11267" name="Rectangle 3">
            <a:extLst>
              <a:ext uri="{FF2B5EF4-FFF2-40B4-BE49-F238E27FC236}">
                <a16:creationId xmlns:a16="http://schemas.microsoft.com/office/drawing/2014/main" id="{DA6C6ED7-7179-43DD-9495-971CFFE41CFD}"/>
              </a:ext>
            </a:extLst>
          </p:cNvPr>
          <p:cNvSpPr>
            <a:spLocks noGrp="1" noChangeArrowheads="1"/>
          </p:cNvSpPr>
          <p:nvPr>
            <p:ph type="body" idx="1"/>
          </p:nvPr>
        </p:nvSpPr>
        <p:spPr>
          <a:xfrm>
            <a:off x="2208213" y="908051"/>
            <a:ext cx="8280400" cy="3457575"/>
          </a:xfrm>
        </p:spPr>
        <p:txBody>
          <a:bodyPr/>
          <a:lstStyle/>
          <a:p>
            <a:pPr marL="0" indent="0" eaLnBrk="1" hangingPunct="1">
              <a:lnSpc>
                <a:spcPct val="90000"/>
              </a:lnSpc>
              <a:buNone/>
            </a:pPr>
            <a:endParaRPr lang="en-GB" altLang="en-US" sz="2800">
              <a:latin typeface="Arial" panose="020B0604020202020204" pitchFamily="34" charset="0"/>
              <a:cs typeface="Arial" panose="020B0604020202020204" pitchFamily="34" charset="0"/>
            </a:endParaRPr>
          </a:p>
          <a:p>
            <a:pPr marL="0" indent="0" eaLnBrk="1" hangingPunct="1">
              <a:lnSpc>
                <a:spcPct val="90000"/>
              </a:lnSpc>
              <a:buNone/>
            </a:pPr>
            <a:endParaRPr lang="en-GB" altLang="en-US" sz="2800">
              <a:latin typeface="Arial" panose="020B0604020202020204" pitchFamily="34" charset="0"/>
              <a:cs typeface="Arial" panose="020B0604020202020204" pitchFamily="34" charset="0"/>
            </a:endParaRPr>
          </a:p>
          <a:p>
            <a:pPr marL="0" indent="0" eaLnBrk="1" hangingPunct="1">
              <a:lnSpc>
                <a:spcPct val="90000"/>
              </a:lnSpc>
            </a:pPr>
            <a:r>
              <a:rPr lang="en-GB" altLang="en-US" sz="2800">
                <a:latin typeface="Arial" panose="020B0604020202020204" pitchFamily="34" charset="0"/>
                <a:cs typeface="Arial" panose="020B0604020202020204" pitchFamily="34" charset="0"/>
              </a:rPr>
              <a:t> Link to the SBS Demonstrators’ Handbook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EC6CBB3-163E-4ECA-8893-DD3ECCCEEDD0}"/>
              </a:ext>
            </a:extLst>
          </p:cNvPr>
          <p:cNvSpPr>
            <a:spLocks noGrp="1" noChangeArrowheads="1"/>
          </p:cNvSpPr>
          <p:nvPr>
            <p:ph type="body" idx="1"/>
          </p:nvPr>
        </p:nvSpPr>
        <p:spPr>
          <a:xfrm>
            <a:off x="2208213" y="1196976"/>
            <a:ext cx="7772400" cy="1800225"/>
          </a:xfrm>
        </p:spPr>
        <p:txBody>
          <a:bodyPr/>
          <a:lstStyle/>
          <a:p>
            <a:pPr eaLnBrk="1" hangingPunct="1">
              <a:lnSpc>
                <a:spcPct val="80000"/>
              </a:lnSpc>
            </a:pPr>
            <a:r>
              <a:rPr lang="en-GB" altLang="en-US" sz="2400">
                <a:latin typeface="Arial" panose="020B0604020202020204" pitchFamily="34" charset="0"/>
              </a:rPr>
              <a:t>Demonstrator guide (guard it!)</a:t>
            </a:r>
          </a:p>
          <a:p>
            <a:pPr eaLnBrk="1" hangingPunct="1">
              <a:lnSpc>
                <a:spcPct val="80000"/>
              </a:lnSpc>
            </a:pPr>
            <a:endParaRPr lang="en-GB" altLang="en-US" sz="1200">
              <a:latin typeface="Arial" panose="020B0604020202020204" pitchFamily="34" charset="0"/>
            </a:endParaRPr>
          </a:p>
          <a:p>
            <a:pPr eaLnBrk="1" hangingPunct="1">
              <a:lnSpc>
                <a:spcPct val="80000"/>
              </a:lnSpc>
            </a:pPr>
            <a:r>
              <a:rPr lang="en-GB" altLang="en-US" sz="2400">
                <a:latin typeface="Arial" panose="020B0604020202020204" pitchFamily="34" charset="0"/>
              </a:rPr>
              <a:t>Practical guide </a:t>
            </a:r>
          </a:p>
          <a:p>
            <a:pPr eaLnBrk="1" hangingPunct="1">
              <a:lnSpc>
                <a:spcPct val="80000"/>
              </a:lnSpc>
            </a:pPr>
            <a:endParaRPr lang="en-GB" altLang="en-US" sz="1200">
              <a:latin typeface="Arial" panose="020B0604020202020204" pitchFamily="34" charset="0"/>
            </a:endParaRPr>
          </a:p>
          <a:p>
            <a:pPr eaLnBrk="1" hangingPunct="1">
              <a:lnSpc>
                <a:spcPct val="80000"/>
              </a:lnSpc>
            </a:pPr>
            <a:r>
              <a:rPr lang="en-GB" altLang="en-US" sz="2400">
                <a:latin typeface="Arial" panose="020B0604020202020204" pitchFamily="34" charset="0"/>
              </a:rPr>
              <a:t>Your own notes (if you have prepared any)</a:t>
            </a:r>
          </a:p>
          <a:p>
            <a:pPr eaLnBrk="1" hangingPunct="1">
              <a:lnSpc>
                <a:spcPct val="80000"/>
              </a:lnSpc>
              <a:buFontTx/>
              <a:buNone/>
            </a:pPr>
            <a:endParaRPr lang="en-GB" altLang="en-US" sz="1200">
              <a:latin typeface="Arial" panose="020B0604020202020204" pitchFamily="34" charset="0"/>
            </a:endParaRPr>
          </a:p>
        </p:txBody>
      </p:sp>
      <p:sp>
        <p:nvSpPr>
          <p:cNvPr id="65539" name="Rectangle 3">
            <a:extLst>
              <a:ext uri="{FF2B5EF4-FFF2-40B4-BE49-F238E27FC236}">
                <a16:creationId xmlns:a16="http://schemas.microsoft.com/office/drawing/2014/main" id="{3A6D0B94-9B5E-4C96-A2E3-CAA8F629BB4F}"/>
              </a:ext>
            </a:extLst>
          </p:cNvPr>
          <p:cNvSpPr>
            <a:spLocks noChangeArrowheads="1"/>
          </p:cNvSpPr>
          <p:nvPr/>
        </p:nvSpPr>
        <p:spPr bwMode="auto">
          <a:xfrm>
            <a:off x="2208214" y="3716339"/>
            <a:ext cx="8135937" cy="2543175"/>
          </a:xfrm>
          <a:prstGeom prst="rect">
            <a:avLst/>
          </a:prstGeom>
          <a:noFill/>
          <a:ln>
            <a:noFill/>
          </a:ln>
          <a:effectLst/>
        </p:spPr>
        <p:txBody>
          <a:bodyPr>
            <a:spAutoFit/>
          </a:bodyPr>
          <a:lstStyle>
            <a:lvl1pPr marL="363538" indent="-3635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defRPr/>
            </a:pPr>
            <a:r>
              <a:rPr lang="en-GB" altLang="en-US" sz="2400" dirty="0">
                <a:latin typeface="Arial" panose="020B0604020202020204" pitchFamily="34" charset="0"/>
              </a:rPr>
              <a:t>Name badge</a:t>
            </a:r>
          </a:p>
          <a:p>
            <a:pPr eaLnBrk="1" hangingPunct="1">
              <a:lnSpc>
                <a:spcPct val="80000"/>
              </a:lnSpc>
              <a:defRPr/>
            </a:pPr>
            <a:endParaRPr lang="en-GB" altLang="en-US" sz="1200" dirty="0">
              <a:latin typeface="Arial" panose="020B0604020202020204" pitchFamily="34" charset="0"/>
            </a:endParaRPr>
          </a:p>
          <a:p>
            <a:pPr eaLnBrk="1" hangingPunct="1">
              <a:lnSpc>
                <a:spcPct val="80000"/>
              </a:lnSpc>
              <a:defRPr/>
            </a:pPr>
            <a:r>
              <a:rPr lang="en-GB" altLang="en-US" sz="2400" dirty="0">
                <a:latin typeface="Arial" panose="020B0604020202020204" pitchFamily="34" charset="0"/>
              </a:rPr>
              <a:t>Blue lab coat</a:t>
            </a:r>
          </a:p>
          <a:p>
            <a:pPr eaLnBrk="1" hangingPunct="1">
              <a:lnSpc>
                <a:spcPct val="80000"/>
              </a:lnSpc>
              <a:defRPr/>
            </a:pPr>
            <a:endParaRPr lang="en-GB" altLang="en-US" sz="1000" dirty="0">
              <a:latin typeface="Arial" panose="020B0604020202020204" pitchFamily="34" charset="0"/>
            </a:endParaRPr>
          </a:p>
          <a:p>
            <a:pPr eaLnBrk="1" hangingPunct="1">
              <a:lnSpc>
                <a:spcPct val="80000"/>
              </a:lnSpc>
              <a:defRPr/>
            </a:pPr>
            <a:r>
              <a:rPr lang="en-GB" altLang="en-US" sz="2400" dirty="0">
                <a:latin typeface="Arial" panose="020B0604020202020204" pitchFamily="34" charset="0"/>
              </a:rPr>
              <a:t>Blank paper </a:t>
            </a:r>
          </a:p>
          <a:p>
            <a:pPr marL="0" indent="0" eaLnBrk="1" hangingPunct="1">
              <a:lnSpc>
                <a:spcPct val="80000"/>
              </a:lnSpc>
              <a:buNone/>
              <a:defRPr/>
            </a:pPr>
            <a:endParaRPr lang="en-GB" altLang="en-US" sz="1000" dirty="0">
              <a:latin typeface="Arial" panose="020B0604020202020204" pitchFamily="34" charset="0"/>
            </a:endParaRPr>
          </a:p>
          <a:p>
            <a:pPr eaLnBrk="1" hangingPunct="1">
              <a:lnSpc>
                <a:spcPct val="80000"/>
              </a:lnSpc>
              <a:defRPr/>
            </a:pPr>
            <a:r>
              <a:rPr lang="en-GB" altLang="en-US" sz="2400" dirty="0">
                <a:latin typeface="Arial" panose="020B0604020202020204" pitchFamily="34" charset="0"/>
              </a:rPr>
              <a:t>Pens, pencils, permanent marker pens &amp; calculators</a:t>
            </a:r>
          </a:p>
          <a:p>
            <a:pPr marL="0" indent="0" eaLnBrk="1" hangingPunct="1">
              <a:lnSpc>
                <a:spcPct val="80000"/>
              </a:lnSpc>
              <a:buNone/>
              <a:defRPr/>
            </a:pPr>
            <a:endParaRPr lang="en-GB" altLang="en-US" sz="1200" dirty="0">
              <a:latin typeface="Arial" panose="020B0604020202020204" pitchFamily="34" charset="0"/>
            </a:endParaRPr>
          </a:p>
          <a:p>
            <a:pPr eaLnBrk="1" hangingPunct="1">
              <a:lnSpc>
                <a:spcPct val="80000"/>
              </a:lnSpc>
              <a:defRPr/>
            </a:pPr>
            <a:r>
              <a:rPr lang="en-GB" altLang="en-US" sz="2400" dirty="0">
                <a:latin typeface="Arial" panose="020B0604020202020204" pitchFamily="34" charset="0"/>
              </a:rPr>
              <a:t>Props (as appropriate)</a:t>
            </a:r>
          </a:p>
        </p:txBody>
      </p:sp>
      <p:sp>
        <p:nvSpPr>
          <p:cNvPr id="63492" name="Rectangle 4">
            <a:extLst>
              <a:ext uri="{FF2B5EF4-FFF2-40B4-BE49-F238E27FC236}">
                <a16:creationId xmlns:a16="http://schemas.microsoft.com/office/drawing/2014/main" id="{DC79C97D-D25E-44D2-B1A0-88E81A3CB9C8}"/>
              </a:ext>
            </a:extLst>
          </p:cNvPr>
          <p:cNvSpPr>
            <a:spLocks noChangeArrowheads="1"/>
          </p:cNvSpPr>
          <p:nvPr/>
        </p:nvSpPr>
        <p:spPr bwMode="auto">
          <a:xfrm>
            <a:off x="1847851" y="339726"/>
            <a:ext cx="38528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600" b="1">
                <a:solidFill>
                  <a:schemeClr val="tx2"/>
                </a:solidFill>
                <a:latin typeface="Arial" panose="020B0604020202020204" pitchFamily="34" charset="0"/>
              </a:rPr>
              <a:t>Bring with you…</a:t>
            </a:r>
          </a:p>
        </p:txBody>
      </p:sp>
      <p:sp>
        <p:nvSpPr>
          <p:cNvPr id="63493" name="Rectangle 5">
            <a:extLst>
              <a:ext uri="{FF2B5EF4-FFF2-40B4-BE49-F238E27FC236}">
                <a16:creationId xmlns:a16="http://schemas.microsoft.com/office/drawing/2014/main" id="{12E18EA0-E2F8-4738-BA6B-BE4E9F35655A}"/>
              </a:ext>
            </a:extLst>
          </p:cNvPr>
          <p:cNvSpPr>
            <a:spLocks noChangeArrowheads="1"/>
          </p:cNvSpPr>
          <p:nvPr/>
        </p:nvSpPr>
        <p:spPr bwMode="auto">
          <a:xfrm>
            <a:off x="1847851" y="2997201"/>
            <a:ext cx="2620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600" b="1">
                <a:solidFill>
                  <a:schemeClr val="tx2"/>
                </a:solidFill>
                <a:latin typeface="Arial" panose="020B0604020202020204" pitchFamily="34" charset="0"/>
              </a:rPr>
              <a:t>Provided…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56D878A-9B70-4230-AD50-A290B35EFB4C}"/>
              </a:ext>
            </a:extLst>
          </p:cNvPr>
          <p:cNvSpPr>
            <a:spLocks noGrp="1" noChangeArrowheads="1"/>
          </p:cNvSpPr>
          <p:nvPr>
            <p:ph type="title"/>
          </p:nvPr>
        </p:nvSpPr>
        <p:spPr/>
        <p:txBody>
          <a:bodyPr/>
          <a:lstStyle/>
          <a:p>
            <a:pPr eaLnBrk="1" hangingPunct="1"/>
            <a:r>
              <a:rPr lang="en-GB" altLang="en-US" sz="4000">
                <a:latin typeface="Arial" panose="020B0604020202020204" pitchFamily="34" charset="0"/>
                <a:cs typeface="Arial" panose="020B0604020202020204" pitchFamily="34" charset="0"/>
              </a:rPr>
              <a:t>Warning!</a:t>
            </a:r>
            <a:br>
              <a:rPr lang="en-GB" altLang="en-US" sz="4000">
                <a:latin typeface="Arial" panose="020B0604020202020204" pitchFamily="34" charset="0"/>
                <a:cs typeface="Arial" panose="020B0604020202020204" pitchFamily="34" charset="0"/>
              </a:rPr>
            </a:br>
            <a:r>
              <a:rPr lang="en-GB" altLang="en-US" sz="4000">
                <a:latin typeface="Arial" panose="020B0604020202020204" pitchFamily="34" charset="0"/>
                <a:cs typeface="Arial" panose="020B0604020202020204" pitchFamily="34" charset="0"/>
              </a:rPr>
              <a:t>Demonstrating is hard work</a:t>
            </a:r>
          </a:p>
        </p:txBody>
      </p:sp>
      <p:sp>
        <p:nvSpPr>
          <p:cNvPr id="65539" name="Rectangle 3">
            <a:extLst>
              <a:ext uri="{FF2B5EF4-FFF2-40B4-BE49-F238E27FC236}">
                <a16:creationId xmlns:a16="http://schemas.microsoft.com/office/drawing/2014/main" id="{5686128D-294A-4B0C-BAA0-DECD8D9AE2C0}"/>
              </a:ext>
            </a:extLst>
          </p:cNvPr>
          <p:cNvSpPr>
            <a:spLocks noGrp="1" noChangeArrowheads="1"/>
          </p:cNvSpPr>
          <p:nvPr>
            <p:ph type="body" idx="1"/>
          </p:nvPr>
        </p:nvSpPr>
        <p:spPr>
          <a:xfrm>
            <a:off x="2351089" y="2924175"/>
            <a:ext cx="8137525" cy="1727200"/>
          </a:xfrm>
        </p:spPr>
        <p:txBody>
          <a:bodyPr/>
          <a:lstStyle/>
          <a:p>
            <a:pPr eaLnBrk="1" hangingPunct="1"/>
            <a:r>
              <a:rPr lang="en-GB" altLang="en-US">
                <a:latin typeface="Arial" panose="020B0604020202020204" pitchFamily="34" charset="0"/>
                <a:cs typeface="Arial" panose="020B0604020202020204" pitchFamily="34" charset="0"/>
              </a:rPr>
              <a:t>Arrive </a:t>
            </a:r>
            <a:r>
              <a:rPr lang="en-GB" altLang="en-US" b="1">
                <a:latin typeface="Arial" panose="020B0604020202020204" pitchFamily="34" charset="0"/>
                <a:cs typeface="Arial" panose="020B0604020202020204" pitchFamily="34" charset="0"/>
              </a:rPr>
              <a:t>5 - 10 minutes</a:t>
            </a:r>
            <a:r>
              <a:rPr lang="en-GB" altLang="en-US">
                <a:latin typeface="Arial" panose="020B0604020202020204" pitchFamily="34" charset="0"/>
                <a:cs typeface="Arial" panose="020B0604020202020204" pitchFamily="34" charset="0"/>
              </a:rPr>
              <a:t> before the start</a:t>
            </a:r>
            <a:endParaRPr lang="en-GB" altLang="en-US" sz="1600">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Don’t arrive at the lab hungry!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7586" name="Rectangle 4">
            <a:extLst>
              <a:ext uri="{FF2B5EF4-FFF2-40B4-BE49-F238E27FC236}">
                <a16:creationId xmlns:a16="http://schemas.microsoft.com/office/drawing/2014/main" id="{EFC807D4-CE8F-4F65-9167-EC175265C287}"/>
              </a:ext>
            </a:extLst>
          </p:cNvPr>
          <p:cNvSpPr>
            <a:spLocks noChangeArrowheads="1"/>
          </p:cNvSpPr>
          <p:nvPr/>
        </p:nvSpPr>
        <p:spPr bwMode="auto">
          <a:xfrm>
            <a:off x="2208213" y="22050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400" b="1">
                <a:solidFill>
                  <a:schemeClr val="tx2"/>
                </a:solidFill>
                <a:latin typeface="Arial" panose="020B0604020202020204" pitchFamily="34" charset="0"/>
                <a:cs typeface="Arial" panose="020B0604020202020204" pitchFamily="34" charset="0"/>
              </a:rPr>
              <a:t>Organising your Time</a:t>
            </a:r>
          </a:p>
        </p:txBody>
      </p:sp>
      <p:pic>
        <p:nvPicPr>
          <p:cNvPr id="67587" name="Picture 1">
            <a:extLst>
              <a:ext uri="{FF2B5EF4-FFF2-40B4-BE49-F238E27FC236}">
                <a16:creationId xmlns:a16="http://schemas.microsoft.com/office/drawing/2014/main" id="{79938823-9F36-42C0-BFB5-5C44E5D610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3136901"/>
            <a:ext cx="439102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29C3A53-E9B5-4AA7-88F1-5B4824060632}"/>
              </a:ext>
            </a:extLst>
          </p:cNvPr>
          <p:cNvSpPr>
            <a:spLocks noGrp="1" noChangeArrowheads="1"/>
          </p:cNvSpPr>
          <p:nvPr>
            <p:ph type="title"/>
          </p:nvPr>
        </p:nvSpPr>
        <p:spPr>
          <a:xfrm>
            <a:off x="2209800" y="125413"/>
            <a:ext cx="7772400" cy="1143000"/>
          </a:xfrm>
        </p:spPr>
        <p:txBody>
          <a:bodyPr/>
          <a:lstStyle/>
          <a:p>
            <a:pPr eaLnBrk="1" hangingPunct="1"/>
            <a:r>
              <a:rPr lang="en-GB" altLang="en-US" b="1">
                <a:latin typeface="Arial" panose="020B0604020202020204" pitchFamily="34" charset="0"/>
                <a:cs typeface="Arial" panose="020B0604020202020204" pitchFamily="34" charset="0"/>
              </a:rPr>
              <a:t>Organising your Time</a:t>
            </a:r>
          </a:p>
        </p:txBody>
      </p:sp>
      <p:sp>
        <p:nvSpPr>
          <p:cNvPr id="68611" name="Rectangle 3">
            <a:extLst>
              <a:ext uri="{FF2B5EF4-FFF2-40B4-BE49-F238E27FC236}">
                <a16:creationId xmlns:a16="http://schemas.microsoft.com/office/drawing/2014/main" id="{E91098B6-2C4F-49BF-BF96-3EF762F62F56}"/>
              </a:ext>
            </a:extLst>
          </p:cNvPr>
          <p:cNvSpPr>
            <a:spLocks noGrp="1" noChangeArrowheads="1"/>
          </p:cNvSpPr>
          <p:nvPr>
            <p:ph type="body" idx="1"/>
          </p:nvPr>
        </p:nvSpPr>
        <p:spPr>
          <a:xfrm>
            <a:off x="1847851" y="1557338"/>
            <a:ext cx="8569325" cy="4114800"/>
          </a:xfrm>
        </p:spPr>
        <p:txBody>
          <a:bodyPr/>
          <a:lstStyle/>
          <a:p>
            <a:pPr eaLnBrk="1" hangingPunct="1">
              <a:lnSpc>
                <a:spcPct val="90000"/>
              </a:lnSpc>
            </a:pPr>
            <a:r>
              <a:rPr lang="en-GB" altLang="en-US">
                <a:latin typeface="Arial" panose="020B0604020202020204" pitchFamily="34" charset="0"/>
                <a:cs typeface="Arial" panose="020B0604020202020204" pitchFamily="34" charset="0"/>
              </a:rPr>
              <a:t>Ensure your supervisor is happy for you to take time out to demonstrate! </a:t>
            </a:r>
          </a:p>
          <a:p>
            <a:pPr eaLnBrk="1" hangingPunct="1">
              <a:lnSpc>
                <a:spcPct val="90000"/>
              </a:lnSpc>
            </a:pPr>
            <a:endParaRPr lang="en-GB" altLang="en-US">
              <a:latin typeface="Arial" panose="020B0604020202020204" pitchFamily="34" charset="0"/>
              <a:cs typeface="Arial" panose="020B0604020202020204" pitchFamily="34" charset="0"/>
            </a:endParaRPr>
          </a:p>
          <a:p>
            <a:pPr eaLnBrk="1" hangingPunct="1">
              <a:lnSpc>
                <a:spcPct val="90000"/>
              </a:lnSpc>
            </a:pPr>
            <a:r>
              <a:rPr lang="en-GB" altLang="en-US">
                <a:latin typeface="Arial" panose="020B0604020202020204" pitchFamily="34" charset="0"/>
                <a:cs typeface="Arial" panose="020B0604020202020204" pitchFamily="34" charset="0"/>
              </a:rPr>
              <a:t>Apportion your time between teaching and research - be realistic</a:t>
            </a:r>
          </a:p>
          <a:p>
            <a:pPr eaLnBrk="1" hangingPunct="1">
              <a:lnSpc>
                <a:spcPct val="90000"/>
              </a:lnSpc>
            </a:pPr>
            <a:endParaRPr lang="en-GB" altLang="en-US">
              <a:latin typeface="Arial" panose="020B0604020202020204" pitchFamily="34" charset="0"/>
              <a:cs typeface="Arial" panose="020B0604020202020204" pitchFamily="34" charset="0"/>
            </a:endParaRPr>
          </a:p>
          <a:p>
            <a:pPr eaLnBrk="1" hangingPunct="1">
              <a:lnSpc>
                <a:spcPct val="90000"/>
              </a:lnSpc>
            </a:pPr>
            <a:r>
              <a:rPr lang="en-GB" altLang="en-US">
                <a:latin typeface="Arial" panose="020B0604020202020204" pitchFamily="34" charset="0"/>
                <a:cs typeface="Arial" panose="020B0604020202020204" pitchFamily="34" charset="0"/>
              </a:rPr>
              <a:t>Remember to factor in the </a:t>
            </a:r>
            <a:r>
              <a:rPr lang="en-GB" altLang="en-US" b="1">
                <a:latin typeface="Arial" panose="020B0604020202020204" pitchFamily="34" charset="0"/>
                <a:cs typeface="Arial" panose="020B0604020202020204" pitchFamily="34" charset="0"/>
              </a:rPr>
              <a:t>preparation</a:t>
            </a:r>
            <a:r>
              <a:rPr lang="en-GB" altLang="en-US">
                <a:latin typeface="Arial" panose="020B0604020202020204" pitchFamily="34" charset="0"/>
                <a:cs typeface="Arial" panose="020B0604020202020204" pitchFamily="34" charset="0"/>
              </a:rPr>
              <a:t> time for teaching</a:t>
            </a:r>
          </a:p>
          <a:p>
            <a:pPr eaLnBrk="1" hangingPunct="1">
              <a:lnSpc>
                <a:spcPct val="90000"/>
              </a:lnSpc>
            </a:pPr>
            <a:endParaRPr lang="en-GB" altLang="en-US">
              <a:latin typeface="Arial" panose="020B0604020202020204" pitchFamily="34" charset="0"/>
              <a:cs typeface="Arial" panose="020B0604020202020204" pitchFamily="34" charset="0"/>
            </a:endParaRPr>
          </a:p>
          <a:p>
            <a:pPr eaLnBrk="1" hangingPunct="1">
              <a:lnSpc>
                <a:spcPct val="90000"/>
              </a:lnSpc>
            </a:pPr>
            <a:r>
              <a:rPr lang="en-GB" altLang="en-US">
                <a:latin typeface="Arial" panose="020B0604020202020204" pitchFamily="34" charset="0"/>
                <a:cs typeface="Arial" panose="020B0604020202020204" pitchFamily="34" charset="0"/>
              </a:rPr>
              <a:t>Check if marking is required (or optional)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9FA477A-ADB8-4B87-9C2E-E7D0155CE4AC}"/>
              </a:ext>
            </a:extLst>
          </p:cNvPr>
          <p:cNvSpPr>
            <a:spLocks noGrp="1" noChangeArrowheads="1"/>
          </p:cNvSpPr>
          <p:nvPr>
            <p:ph type="title"/>
          </p:nvPr>
        </p:nvSpPr>
        <p:spPr>
          <a:xfrm>
            <a:off x="2209800" y="-161925"/>
            <a:ext cx="7772400" cy="1143000"/>
          </a:xfrm>
        </p:spPr>
        <p:txBody>
          <a:bodyPr/>
          <a:lstStyle/>
          <a:p>
            <a:pPr eaLnBrk="1" hangingPunct="1"/>
            <a:r>
              <a:rPr lang="en-GB" altLang="en-US" b="1">
                <a:latin typeface="Arial" panose="020B0604020202020204" pitchFamily="34" charset="0"/>
                <a:cs typeface="Arial" panose="020B0604020202020204" pitchFamily="34" charset="0"/>
              </a:rPr>
              <a:t>Teaching is a Commitment</a:t>
            </a:r>
          </a:p>
        </p:txBody>
      </p:sp>
      <p:sp>
        <p:nvSpPr>
          <p:cNvPr id="69635" name="Rectangle 3">
            <a:extLst>
              <a:ext uri="{FF2B5EF4-FFF2-40B4-BE49-F238E27FC236}">
                <a16:creationId xmlns:a16="http://schemas.microsoft.com/office/drawing/2014/main" id="{9F44663C-6F37-4839-95D1-AECB93A46CE6}"/>
              </a:ext>
            </a:extLst>
          </p:cNvPr>
          <p:cNvSpPr>
            <a:spLocks noGrp="1" noChangeArrowheads="1"/>
          </p:cNvSpPr>
          <p:nvPr>
            <p:ph type="body" idx="1"/>
          </p:nvPr>
        </p:nvSpPr>
        <p:spPr>
          <a:xfrm>
            <a:off x="1847850" y="765175"/>
            <a:ext cx="7772400" cy="2089150"/>
          </a:xfrm>
        </p:spPr>
        <p:txBody>
          <a:bodyPr/>
          <a:lstStyle/>
          <a:p>
            <a:pPr eaLnBrk="1" hangingPunct="1">
              <a:lnSpc>
                <a:spcPct val="90000"/>
              </a:lnSpc>
              <a:buFontTx/>
              <a:buNone/>
            </a:pPr>
            <a:r>
              <a:rPr lang="en-GB" altLang="en-US">
                <a:latin typeface="Arial" panose="020B0604020202020204" pitchFamily="34" charset="0"/>
                <a:cs typeface="Arial" panose="020B0604020202020204" pitchFamily="34" charset="0"/>
              </a:rPr>
              <a:t>Plan your experiments around: </a:t>
            </a:r>
          </a:p>
          <a:p>
            <a:pPr lvl="1" eaLnBrk="1" hangingPunct="1">
              <a:lnSpc>
                <a:spcPct val="90000"/>
              </a:lnSpc>
              <a:buFontTx/>
              <a:buChar char="-"/>
            </a:pPr>
            <a:r>
              <a:rPr lang="en-GB" altLang="en-US">
                <a:latin typeface="Arial" panose="020B0604020202020204" pitchFamily="34" charset="0"/>
                <a:cs typeface="Arial" panose="020B0604020202020204" pitchFamily="34" charset="0"/>
              </a:rPr>
              <a:t>Teaching</a:t>
            </a:r>
          </a:p>
          <a:p>
            <a:pPr lvl="1" eaLnBrk="1" hangingPunct="1">
              <a:lnSpc>
                <a:spcPct val="90000"/>
              </a:lnSpc>
              <a:buFontTx/>
              <a:buChar char="-"/>
            </a:pPr>
            <a:r>
              <a:rPr lang="en-GB" altLang="en-US">
                <a:latin typeface="Arial" panose="020B0604020202020204" pitchFamily="34" charset="0"/>
                <a:cs typeface="Arial" panose="020B0604020202020204" pitchFamily="34" charset="0"/>
              </a:rPr>
              <a:t>Preparation</a:t>
            </a:r>
          </a:p>
          <a:p>
            <a:pPr lvl="1" eaLnBrk="1" hangingPunct="1">
              <a:lnSpc>
                <a:spcPct val="90000"/>
              </a:lnSpc>
              <a:buFontTx/>
              <a:buChar char="-"/>
            </a:pPr>
            <a:r>
              <a:rPr lang="en-GB" altLang="en-US">
                <a:latin typeface="Arial" panose="020B0604020202020204" pitchFamily="34" charset="0"/>
                <a:cs typeface="Arial" panose="020B0604020202020204" pitchFamily="34" charset="0"/>
              </a:rPr>
              <a:t>Marking Commitments</a:t>
            </a:r>
          </a:p>
        </p:txBody>
      </p:sp>
      <p:sp>
        <p:nvSpPr>
          <p:cNvPr id="69636" name="Rectangle 4">
            <a:extLst>
              <a:ext uri="{FF2B5EF4-FFF2-40B4-BE49-F238E27FC236}">
                <a16:creationId xmlns:a16="http://schemas.microsoft.com/office/drawing/2014/main" id="{FC7DA52B-BEF1-495B-A8E8-B8FEE0E4AAA6}"/>
              </a:ext>
            </a:extLst>
          </p:cNvPr>
          <p:cNvSpPr>
            <a:spLocks noChangeArrowheads="1"/>
          </p:cNvSpPr>
          <p:nvPr/>
        </p:nvSpPr>
        <p:spPr bwMode="auto">
          <a:xfrm>
            <a:off x="1738313" y="2781301"/>
            <a:ext cx="86788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b="1" i="1">
                <a:latin typeface="Arial" panose="020B0604020202020204" pitchFamily="34" charset="0"/>
                <a:cs typeface="Arial" panose="020B0604020202020204" pitchFamily="34" charset="0"/>
              </a:rPr>
              <a:t>Keep a diary</a:t>
            </a:r>
            <a:r>
              <a:rPr lang="en-GB" altLang="en-US" sz="2400" i="1">
                <a:latin typeface="Arial" panose="020B0604020202020204" pitchFamily="34" charset="0"/>
                <a:cs typeface="Arial" panose="020B0604020202020204" pitchFamily="34" charset="0"/>
              </a:rPr>
              <a:t> and block out times for teaching AND marking AND preparation too!!</a:t>
            </a:r>
          </a:p>
        </p:txBody>
      </p:sp>
      <p:sp>
        <p:nvSpPr>
          <p:cNvPr id="33797" name="Rectangle 5">
            <a:extLst>
              <a:ext uri="{FF2B5EF4-FFF2-40B4-BE49-F238E27FC236}">
                <a16:creationId xmlns:a16="http://schemas.microsoft.com/office/drawing/2014/main" id="{E3E4168A-1CBD-481A-A892-CFE63DB07DBA}"/>
              </a:ext>
            </a:extLst>
          </p:cNvPr>
          <p:cNvSpPr>
            <a:spLocks noChangeArrowheads="1"/>
          </p:cNvSpPr>
          <p:nvPr/>
        </p:nvSpPr>
        <p:spPr bwMode="auto">
          <a:xfrm>
            <a:off x="1552575" y="3611564"/>
            <a:ext cx="9031288"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000" b="1">
              <a:latin typeface="Arial" panose="020B0604020202020204" pitchFamily="34" charset="0"/>
              <a:cs typeface="Arial" panose="020B0604020202020204" pitchFamily="34" charset="0"/>
            </a:endParaRPr>
          </a:p>
          <a:p>
            <a:pPr>
              <a:spcBef>
                <a:spcPct val="0"/>
              </a:spcBef>
              <a:buFontTx/>
              <a:buNone/>
            </a:pPr>
            <a:r>
              <a:rPr lang="en-GB" altLang="en-US" b="1">
                <a:latin typeface="Arial" panose="020B0604020202020204" pitchFamily="34" charset="0"/>
                <a:cs typeface="Arial" panose="020B0604020202020204" pitchFamily="34" charset="0"/>
              </a:rPr>
              <a:t>If you have to cancel your session </a:t>
            </a:r>
            <a:r>
              <a:rPr lang="en-GB" altLang="en-US">
                <a:latin typeface="Arial" panose="020B0604020202020204" pitchFamily="34" charset="0"/>
                <a:cs typeface="Arial" panose="020B0604020202020204" pitchFamily="34" charset="0"/>
              </a:rPr>
              <a:t>the day before or on the day of teaching, let Banhi Mukherjee know immediately  by emailing </a:t>
            </a:r>
            <a:r>
              <a:rPr lang="en-GB" altLang="en-US" b="1">
                <a:solidFill>
                  <a:srgbClr val="000000"/>
                </a:solidFill>
                <a:latin typeface="Arial" panose="020B0604020202020204" pitchFamily="34" charset="0"/>
                <a:cs typeface="Arial" panose="020B0604020202020204" pitchFamily="34" charset="0"/>
              </a:rPr>
              <a:t>bto.demonstrators@ed.ac.uk </a:t>
            </a:r>
            <a:r>
              <a:rPr lang="en-GB" altLang="en-US">
                <a:latin typeface="Arial" panose="020B0604020202020204" pitchFamily="34" charset="0"/>
                <a:cs typeface="Arial" panose="020B0604020202020204" pitchFamily="34" charset="0"/>
              </a:rPr>
              <a:t>Put </a:t>
            </a:r>
            <a:r>
              <a:rPr lang="en-GB" altLang="en-US" b="1">
                <a:latin typeface="Arial" panose="020B0604020202020204" pitchFamily="34" charset="0"/>
                <a:cs typeface="Arial" panose="020B0604020202020204" pitchFamily="34" charset="0"/>
              </a:rPr>
              <a:t>URGENT </a:t>
            </a:r>
            <a:r>
              <a:rPr lang="en-GB" altLang="en-US">
                <a:latin typeface="Arial" panose="020B0604020202020204" pitchFamily="34" charset="0"/>
                <a:cs typeface="Arial" panose="020B0604020202020204" pitchFamily="34" charset="0"/>
              </a:rPr>
              <a:t>in subject line and flag as </a:t>
            </a:r>
            <a:r>
              <a:rPr lang="en-GB" altLang="en-US" b="1">
                <a:latin typeface="Arial" panose="020B0604020202020204" pitchFamily="34" charset="0"/>
                <a:cs typeface="Arial" panose="020B0604020202020204" pitchFamily="34" charset="0"/>
              </a:rPr>
              <a:t>‘Important’</a:t>
            </a:r>
            <a:endParaRPr lang="en-GB" altLang="en-US" b="1">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151E9A8-030A-46EF-A7B2-F43AE78ACD02}"/>
              </a:ext>
            </a:extLst>
          </p:cNvPr>
          <p:cNvSpPr>
            <a:spLocks noGrp="1" noChangeArrowheads="1"/>
          </p:cNvSpPr>
          <p:nvPr>
            <p:ph type="title"/>
          </p:nvPr>
        </p:nvSpPr>
        <p:spPr>
          <a:xfrm>
            <a:off x="1524000" y="609600"/>
            <a:ext cx="9144000" cy="1143000"/>
          </a:xfrm>
        </p:spPr>
        <p:txBody>
          <a:bodyPr/>
          <a:lstStyle/>
          <a:p>
            <a:pPr eaLnBrk="1" hangingPunct="1"/>
            <a:r>
              <a:rPr lang="en-GB" altLang="en-US" sz="4000">
                <a:latin typeface="Arial" panose="020B0604020202020204" pitchFamily="34" charset="0"/>
                <a:cs typeface="Arial" panose="020B0604020202020204" pitchFamily="34" charset="0"/>
              </a:rPr>
              <a:t>You are in paid employment - </a:t>
            </a:r>
            <a:br>
              <a:rPr lang="en-GB" altLang="en-US" sz="4000">
                <a:latin typeface="Arial" panose="020B0604020202020204" pitchFamily="34" charset="0"/>
                <a:cs typeface="Arial" panose="020B0604020202020204" pitchFamily="34" charset="0"/>
              </a:rPr>
            </a:br>
            <a:r>
              <a:rPr lang="en-GB" altLang="en-US" sz="4000">
                <a:latin typeface="Arial" panose="020B0604020202020204" pitchFamily="34" charset="0"/>
                <a:cs typeface="Arial" panose="020B0604020202020204" pitchFamily="34" charset="0"/>
              </a:rPr>
              <a:t>It is normally not acceptable to cancel at short notice if you are e.g. …</a:t>
            </a:r>
          </a:p>
        </p:txBody>
      </p:sp>
      <p:sp>
        <p:nvSpPr>
          <p:cNvPr id="73731" name="Rectangle 3">
            <a:extLst>
              <a:ext uri="{FF2B5EF4-FFF2-40B4-BE49-F238E27FC236}">
                <a16:creationId xmlns:a16="http://schemas.microsoft.com/office/drawing/2014/main" id="{DD5C9166-1082-4651-8727-22E7915C211A}"/>
              </a:ext>
            </a:extLst>
          </p:cNvPr>
          <p:cNvSpPr>
            <a:spLocks noGrp="1" noChangeArrowheads="1"/>
          </p:cNvSpPr>
          <p:nvPr>
            <p:ph type="body" idx="1"/>
          </p:nvPr>
        </p:nvSpPr>
        <p:spPr/>
        <p:txBody>
          <a:bodyPr/>
          <a:lstStyle/>
          <a:p>
            <a:pPr eaLnBrk="1" hangingPunct="1">
              <a:lnSpc>
                <a:spcPct val="80000"/>
              </a:lnSpc>
              <a:defRPr/>
            </a:pPr>
            <a:endParaRPr lang="en-GB" altLang="en-US" sz="2800" dirty="0">
              <a:latin typeface="Arial" panose="020B0604020202020204" pitchFamily="34" charset="0"/>
              <a:cs typeface="Arial" panose="020B0604020202020204" pitchFamily="34" charset="0"/>
            </a:endParaRPr>
          </a:p>
          <a:p>
            <a:pPr eaLnBrk="1" hangingPunct="1">
              <a:lnSpc>
                <a:spcPct val="80000"/>
              </a:lnSpc>
              <a:defRPr/>
            </a:pPr>
            <a:r>
              <a:rPr lang="en-GB" altLang="en-US" sz="2800" dirty="0">
                <a:latin typeface="Arial" panose="020B0604020202020204" pitchFamily="34" charset="0"/>
                <a:cs typeface="Arial" panose="020B0604020202020204" pitchFamily="34" charset="0"/>
              </a:rPr>
              <a:t>Running an experiment</a:t>
            </a:r>
          </a:p>
          <a:p>
            <a:pPr eaLnBrk="1" hangingPunct="1">
              <a:lnSpc>
                <a:spcPct val="80000"/>
              </a:lnSpc>
              <a:defRPr/>
            </a:pPr>
            <a:r>
              <a:rPr lang="en-GB" altLang="en-US" sz="2800" dirty="0">
                <a:latin typeface="Arial" panose="020B0604020202020204" pitchFamily="34" charset="0"/>
                <a:cs typeface="Arial" panose="020B0604020202020204" pitchFamily="34" charset="0"/>
              </a:rPr>
              <a:t>Going on holiday </a:t>
            </a:r>
          </a:p>
          <a:p>
            <a:pPr eaLnBrk="1" hangingPunct="1">
              <a:lnSpc>
                <a:spcPct val="80000"/>
              </a:lnSpc>
              <a:defRPr/>
            </a:pPr>
            <a:r>
              <a:rPr lang="en-GB" altLang="en-US" sz="2800" dirty="0">
                <a:latin typeface="Arial" panose="020B0604020202020204" pitchFamily="34" charset="0"/>
                <a:cs typeface="Arial" panose="020B0604020202020204" pitchFamily="34" charset="0"/>
              </a:rPr>
              <a:t>Undertaking field work</a:t>
            </a:r>
          </a:p>
          <a:p>
            <a:pPr eaLnBrk="1" hangingPunct="1">
              <a:lnSpc>
                <a:spcPct val="80000"/>
              </a:lnSpc>
              <a:defRPr/>
            </a:pPr>
            <a:r>
              <a:rPr lang="en-GB" altLang="en-US" sz="2800" dirty="0">
                <a:latin typeface="Arial" panose="020B0604020202020204" pitchFamily="34" charset="0"/>
                <a:cs typeface="Arial" panose="020B0604020202020204" pitchFamily="34" charset="0"/>
              </a:rPr>
              <a:t>Attending meetings or seminars</a:t>
            </a:r>
          </a:p>
          <a:p>
            <a:pPr eaLnBrk="1" hangingPunct="1">
              <a:lnSpc>
                <a:spcPct val="80000"/>
              </a:lnSpc>
              <a:defRPr/>
            </a:pPr>
            <a:r>
              <a:rPr lang="en-GB" altLang="en-US" sz="2800" dirty="0">
                <a:latin typeface="Arial" panose="020B0604020202020204" pitchFamily="34" charset="0"/>
                <a:cs typeface="Arial" panose="020B0604020202020204" pitchFamily="34" charset="0"/>
              </a:rPr>
              <a:t>Going to a conference </a:t>
            </a:r>
          </a:p>
          <a:p>
            <a:pPr eaLnBrk="1" hangingPunct="1">
              <a:lnSpc>
                <a:spcPct val="80000"/>
              </a:lnSpc>
              <a:defRPr/>
            </a:pPr>
            <a:endParaRPr lang="en-GB" altLang="en-US" sz="2800" b="1" dirty="0">
              <a:latin typeface="Arial" panose="020B0604020202020204" pitchFamily="34" charset="0"/>
              <a:cs typeface="Arial" panose="020B0604020202020204" pitchFamily="34" charset="0"/>
            </a:endParaRPr>
          </a:p>
          <a:p>
            <a:pPr marL="0" indent="0" eaLnBrk="1" hangingPunct="1">
              <a:lnSpc>
                <a:spcPct val="80000"/>
              </a:lnSpc>
              <a:buNone/>
              <a:defRPr/>
            </a:pPr>
            <a:r>
              <a:rPr lang="en-GB" altLang="en-US" sz="2800" b="1" dirty="0">
                <a:latin typeface="Arial" panose="020B0604020202020204" pitchFamily="34" charset="0"/>
                <a:cs typeface="Arial" panose="020B0604020202020204" pitchFamily="34" charset="0"/>
              </a:rPr>
              <a:t>Rather, discuss in advance, tell Banhi the times you can’t do so it can be agreed and a replacement found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5EF3CA9-D082-4C28-A1E0-2499B42928FD}"/>
              </a:ext>
            </a:extLst>
          </p:cNvPr>
          <p:cNvSpPr>
            <a:spLocks noGrp="1" noChangeArrowheads="1"/>
          </p:cNvSpPr>
          <p:nvPr>
            <p:ph type="title"/>
          </p:nvPr>
        </p:nvSpPr>
        <p:spPr>
          <a:xfrm>
            <a:off x="1919288" y="2708275"/>
            <a:ext cx="8604250" cy="1143000"/>
          </a:xfrm>
        </p:spPr>
        <p:txBody>
          <a:bodyPr/>
          <a:lstStyle/>
          <a:p>
            <a:pPr algn="l"/>
            <a:r>
              <a:rPr lang="en-GB" altLang="en-US" sz="3600">
                <a:solidFill>
                  <a:schemeClr val="tx1"/>
                </a:solidFill>
                <a:latin typeface="Arial" panose="020B0604020202020204" pitchFamily="34" charset="0"/>
                <a:cs typeface="Arial" panose="020B0604020202020204" pitchFamily="34" charset="0"/>
              </a:rPr>
              <a:t>1. What are practicals for?</a:t>
            </a:r>
            <a:br>
              <a:rPr lang="en-GB" altLang="en-US" sz="3600">
                <a:solidFill>
                  <a:schemeClr val="tx1"/>
                </a:solidFill>
                <a:latin typeface="Arial" panose="020B0604020202020204" pitchFamily="34" charset="0"/>
                <a:cs typeface="Arial" panose="020B0604020202020204" pitchFamily="34" charset="0"/>
              </a:rPr>
            </a:br>
            <a:br>
              <a:rPr lang="en-GB" altLang="en-US" sz="3600">
                <a:solidFill>
                  <a:srgbClr val="0070C0"/>
                </a:solidFill>
                <a:latin typeface="Arial" panose="020B0604020202020204" pitchFamily="34" charset="0"/>
                <a:cs typeface="Arial" panose="020B0604020202020204" pitchFamily="34" charset="0"/>
              </a:rPr>
            </a:br>
            <a:r>
              <a:rPr lang="en-GB" altLang="en-US" sz="3600">
                <a:solidFill>
                  <a:schemeClr val="tx1"/>
                </a:solidFill>
                <a:latin typeface="Arial" panose="020B0604020202020204" pitchFamily="34" charset="0"/>
                <a:cs typeface="Arial" panose="020B0604020202020204" pitchFamily="34" charset="0"/>
              </a:rPr>
              <a:t>2. What good and / or bad demonstrator experiences did you have as a student? </a:t>
            </a:r>
            <a:endParaRPr lang="en-GB" altLang="en-US" sz="3600">
              <a:solidFill>
                <a:srgbClr val="0070C0"/>
              </a:solidFill>
              <a:latin typeface="Arial" panose="020B0604020202020204" pitchFamily="34" charset="0"/>
              <a:cs typeface="Arial" panose="020B0604020202020204" pitchFamily="34" charset="0"/>
            </a:endParaRPr>
          </a:p>
        </p:txBody>
      </p:sp>
      <p:sp>
        <p:nvSpPr>
          <p:cNvPr id="72707" name="TextBox 1">
            <a:extLst>
              <a:ext uri="{FF2B5EF4-FFF2-40B4-BE49-F238E27FC236}">
                <a16:creationId xmlns:a16="http://schemas.microsoft.com/office/drawing/2014/main" id="{7D2B06E2-ADB9-4157-B6A5-CAF242FAB79E}"/>
              </a:ext>
            </a:extLst>
          </p:cNvPr>
          <p:cNvSpPr txBox="1">
            <a:spLocks noChangeArrowheads="1"/>
          </p:cNvSpPr>
          <p:nvPr/>
        </p:nvSpPr>
        <p:spPr bwMode="auto">
          <a:xfrm>
            <a:off x="1604964" y="115889"/>
            <a:ext cx="159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latin typeface="Arial" panose="020B0604020202020204" pitchFamily="34" charset="0"/>
              </a:rPr>
              <a:t>Group activity</a:t>
            </a:r>
          </a:p>
        </p:txBody>
      </p:sp>
      <p:sp>
        <p:nvSpPr>
          <p:cNvPr id="72708" name="TextBox 1">
            <a:extLst>
              <a:ext uri="{FF2B5EF4-FFF2-40B4-BE49-F238E27FC236}">
                <a16:creationId xmlns:a16="http://schemas.microsoft.com/office/drawing/2014/main" id="{709FF9E3-3C2C-4E08-A93F-0BDA681B9078}"/>
              </a:ext>
            </a:extLst>
          </p:cNvPr>
          <p:cNvSpPr txBox="1">
            <a:spLocks noChangeArrowheads="1"/>
          </p:cNvSpPr>
          <p:nvPr/>
        </p:nvSpPr>
        <p:spPr bwMode="auto">
          <a:xfrm>
            <a:off x="1620838" y="696914"/>
            <a:ext cx="1643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a:latin typeface="Arial" panose="020B0604020202020204" pitchFamily="34" charset="0"/>
              </a:rPr>
              <a:t>Discuss: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DBD7F84-4172-4753-B15A-FFFAD2657A17}"/>
              </a:ext>
            </a:extLst>
          </p:cNvPr>
          <p:cNvSpPr>
            <a:spLocks noGrp="1" noChangeArrowheads="1"/>
          </p:cNvSpPr>
          <p:nvPr>
            <p:ph type="title"/>
          </p:nvPr>
        </p:nvSpPr>
        <p:spPr>
          <a:xfrm>
            <a:off x="2209800" y="0"/>
            <a:ext cx="7772400" cy="1143000"/>
          </a:xfrm>
        </p:spPr>
        <p:txBody>
          <a:bodyPr/>
          <a:lstStyle/>
          <a:p>
            <a:r>
              <a:rPr lang="en-GB" altLang="en-US">
                <a:solidFill>
                  <a:schemeClr val="tx1"/>
                </a:solidFill>
                <a:latin typeface="Arial" panose="020B0604020202020204" pitchFamily="34" charset="0"/>
                <a:cs typeface="Arial" panose="020B0604020202020204" pitchFamily="34" charset="0"/>
              </a:rPr>
              <a:t>What are practicals for?</a:t>
            </a:r>
            <a:endParaRPr lang="en-GB"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8E71F2BC-F70B-40DF-9C47-BC2955B1EFA2}"/>
              </a:ext>
            </a:extLst>
          </p:cNvPr>
          <p:cNvSpPr>
            <a:spLocks noGrp="1" noChangeArrowheads="1"/>
          </p:cNvSpPr>
          <p:nvPr>
            <p:ph type="title"/>
          </p:nvPr>
        </p:nvSpPr>
        <p:spPr>
          <a:xfrm>
            <a:off x="683605" y="-48000"/>
            <a:ext cx="9982200" cy="1143001"/>
          </a:xfrm>
        </p:spPr>
        <p:txBody>
          <a:bodyPr/>
          <a:lstStyle/>
          <a:p>
            <a:r>
              <a:rPr lang="en-GB" altLang="en-US" dirty="0">
                <a:latin typeface="Arial" panose="020B0604020202020204" pitchFamily="34" charset="0"/>
                <a:cs typeface="Arial" panose="020B0604020202020204" pitchFamily="34" charset="0"/>
              </a:rPr>
              <a:t>What are </a:t>
            </a:r>
            <a:r>
              <a:rPr lang="en-GB" altLang="en-US" dirty="0" err="1">
                <a:latin typeface="Arial" panose="020B0604020202020204" pitchFamily="34" charset="0"/>
                <a:cs typeface="Arial" panose="020B0604020202020204" pitchFamily="34" charset="0"/>
              </a:rPr>
              <a:t>practicals</a:t>
            </a:r>
            <a:r>
              <a:rPr lang="en-GB" altLang="en-US" dirty="0">
                <a:latin typeface="Arial" panose="020B0604020202020204" pitchFamily="34" charset="0"/>
                <a:cs typeface="Arial" panose="020B0604020202020204" pitchFamily="34" charset="0"/>
              </a:rPr>
              <a:t>/workshops for?</a:t>
            </a:r>
          </a:p>
        </p:txBody>
      </p:sp>
      <p:sp>
        <p:nvSpPr>
          <p:cNvPr id="75779" name="Content Placeholder 2">
            <a:extLst>
              <a:ext uri="{FF2B5EF4-FFF2-40B4-BE49-F238E27FC236}">
                <a16:creationId xmlns:a16="http://schemas.microsoft.com/office/drawing/2014/main" id="{41C1E4C2-63D6-4093-B579-3FA51E0F1983}"/>
              </a:ext>
            </a:extLst>
          </p:cNvPr>
          <p:cNvSpPr>
            <a:spLocks noGrp="1" noChangeArrowheads="1"/>
          </p:cNvSpPr>
          <p:nvPr>
            <p:ph idx="1"/>
          </p:nvPr>
        </p:nvSpPr>
        <p:spPr>
          <a:xfrm>
            <a:off x="1611313" y="1268413"/>
            <a:ext cx="9072562" cy="4114800"/>
          </a:xfrm>
        </p:spPr>
        <p:txBody>
          <a:bodyPr/>
          <a:lstStyle/>
          <a:p>
            <a:r>
              <a:rPr lang="en-GB" altLang="en-US" sz="3000" dirty="0">
                <a:latin typeface="Arial" panose="020B0604020202020204" pitchFamily="34" charset="0"/>
                <a:cs typeface="Arial" panose="020B0604020202020204" pitchFamily="34" charset="0"/>
              </a:rPr>
              <a:t>Develop technical skills</a:t>
            </a:r>
          </a:p>
          <a:p>
            <a:r>
              <a:rPr lang="en-GB" altLang="en-US" sz="3000" dirty="0">
                <a:latin typeface="Arial" panose="020B0604020202020204" pitchFamily="34" charset="0"/>
                <a:cs typeface="Arial" panose="020B0604020202020204" pitchFamily="34" charset="0"/>
              </a:rPr>
              <a:t>Increase engagement with course material</a:t>
            </a:r>
          </a:p>
          <a:p>
            <a:r>
              <a:rPr lang="en-GB" altLang="en-US" sz="3000" dirty="0">
                <a:latin typeface="Arial" panose="020B0604020202020204" pitchFamily="34" charset="0"/>
                <a:cs typeface="Arial" panose="020B0604020202020204" pitchFamily="34" charset="0"/>
              </a:rPr>
              <a:t>Promote teamwork</a:t>
            </a:r>
          </a:p>
          <a:p>
            <a:r>
              <a:rPr lang="en-GB" altLang="en-US" sz="3000" dirty="0">
                <a:latin typeface="Arial" panose="020B0604020202020204" pitchFamily="34" charset="0"/>
                <a:cs typeface="Arial" panose="020B0604020202020204" pitchFamily="34" charset="0"/>
              </a:rPr>
              <a:t>Build a sense of community</a:t>
            </a:r>
          </a:p>
          <a:p>
            <a:r>
              <a:rPr lang="en-GB" altLang="en-US" sz="3000" dirty="0">
                <a:latin typeface="Arial" panose="020B0604020202020204" pitchFamily="34" charset="0"/>
                <a:cs typeface="Arial" panose="020B0604020202020204" pitchFamily="34" charset="0"/>
              </a:rPr>
              <a:t>Consolidate subject knowledge</a:t>
            </a:r>
          </a:p>
          <a:p>
            <a:r>
              <a:rPr lang="en-GB" altLang="en-US" sz="3000" dirty="0">
                <a:latin typeface="Arial" panose="020B0604020202020204" pitchFamily="34" charset="0"/>
                <a:cs typeface="Arial" panose="020B0604020202020204" pitchFamily="34" charset="0"/>
              </a:rPr>
              <a:t>Improve cognitive skills</a:t>
            </a:r>
          </a:p>
          <a:p>
            <a:r>
              <a:rPr lang="en-GB" altLang="en-US" sz="3000" dirty="0">
                <a:latin typeface="Arial" panose="020B0604020202020204" pitchFamily="34" charset="0"/>
                <a:cs typeface="Arial" panose="020B0604020202020204" pitchFamily="34" charset="0"/>
              </a:rPr>
              <a:t>Talk about science</a:t>
            </a:r>
          </a:p>
          <a:p>
            <a:r>
              <a:rPr lang="en-GB" altLang="en-US" sz="3000" dirty="0">
                <a:latin typeface="Arial" panose="020B0604020202020204" pitchFamily="34" charset="0"/>
                <a:cs typeface="Arial" panose="020B0604020202020204" pitchFamily="34" charset="0"/>
              </a:rPr>
              <a:t>Develop data collection &amp; record-keeping skills</a:t>
            </a:r>
          </a:p>
          <a:p>
            <a:r>
              <a:rPr lang="en-GB" altLang="en-US" sz="3000" dirty="0">
                <a:latin typeface="Arial" panose="020B0604020202020204" pitchFamily="34" charset="0"/>
                <a:cs typeface="Arial" panose="020B0604020202020204" pitchFamily="34" charset="0"/>
              </a:rPr>
              <a:t>Practice data analysis</a:t>
            </a:r>
          </a:p>
          <a:p>
            <a:r>
              <a:rPr lang="en-GB" altLang="en-US" sz="3000" dirty="0">
                <a:latin typeface="Arial" panose="020B0604020202020204" pitchFamily="34" charset="0"/>
                <a:cs typeface="Arial" panose="020B0604020202020204" pitchFamily="34" charset="0"/>
              </a:rPr>
              <a:t>Provide immediate feedback</a:t>
            </a:r>
          </a:p>
        </p:txBody>
      </p:sp>
      <p:sp>
        <p:nvSpPr>
          <p:cNvPr id="75780" name="TextBox 1">
            <a:extLst>
              <a:ext uri="{FF2B5EF4-FFF2-40B4-BE49-F238E27FC236}">
                <a16:creationId xmlns:a16="http://schemas.microsoft.com/office/drawing/2014/main" id="{3BC7EFF0-99EA-489F-9F2B-87CF56392D78}"/>
              </a:ext>
            </a:extLst>
          </p:cNvPr>
          <p:cNvSpPr txBox="1">
            <a:spLocks noChangeArrowheads="1"/>
          </p:cNvSpPr>
          <p:nvPr/>
        </p:nvSpPr>
        <p:spPr bwMode="auto">
          <a:xfrm>
            <a:off x="68263" y="1124744"/>
            <a:ext cx="1439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000" dirty="0">
                <a:latin typeface="Arial" panose="020B0604020202020204" pitchFamily="34" charset="0"/>
              </a:rPr>
              <a:t>e.g. To:</a:t>
            </a:r>
          </a:p>
        </p:txBody>
      </p:sp>
      <p:sp>
        <p:nvSpPr>
          <p:cNvPr id="75781" name="TextBox 1">
            <a:extLst>
              <a:ext uri="{FF2B5EF4-FFF2-40B4-BE49-F238E27FC236}">
                <a16:creationId xmlns:a16="http://schemas.microsoft.com/office/drawing/2014/main" id="{F47F49E5-A95D-4EA0-B4DB-BBA8FE1192CA}"/>
              </a:ext>
            </a:extLst>
          </p:cNvPr>
          <p:cNvSpPr txBox="1">
            <a:spLocks noChangeArrowheads="1"/>
          </p:cNvSpPr>
          <p:nvPr/>
        </p:nvSpPr>
        <p:spPr bwMode="auto">
          <a:xfrm>
            <a:off x="9072564" y="6488114"/>
            <a:ext cx="159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solidFill>
                  <a:srgbClr val="FF0000"/>
                </a:solidFill>
                <a:latin typeface="Arial" panose="020B0604020202020204" pitchFamily="34" charset="0"/>
              </a:rPr>
              <a:t>Group activity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68E06DEA-1F34-4AE8-A281-E5A8418F614C}"/>
              </a:ext>
            </a:extLst>
          </p:cNvPr>
          <p:cNvSpPr>
            <a:spLocks noGrp="1" noChangeArrowheads="1"/>
          </p:cNvSpPr>
          <p:nvPr>
            <p:ph type="title"/>
          </p:nvPr>
        </p:nvSpPr>
        <p:spPr/>
        <p:txBody>
          <a:bodyPr/>
          <a:lstStyle/>
          <a:p>
            <a:r>
              <a:rPr lang="en-GB" altLang="en-US">
                <a:solidFill>
                  <a:schemeClr val="tx1"/>
                </a:solidFill>
                <a:latin typeface="Arial" panose="020B0604020202020204" pitchFamily="34" charset="0"/>
                <a:cs typeface="Arial" panose="020B0604020202020204" pitchFamily="34" charset="0"/>
              </a:rPr>
              <a:t>What good and / or bad demonstrator experiences did you have as a student?</a:t>
            </a: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2D73750B-7B09-4A98-B9DE-AC6B6F43F5CE}"/>
              </a:ext>
            </a:extLst>
          </p:cNvPr>
          <p:cNvSpPr>
            <a:spLocks noChangeArrowheads="1"/>
          </p:cNvSpPr>
          <p:nvPr/>
        </p:nvSpPr>
        <p:spPr bwMode="auto">
          <a:xfrm>
            <a:off x="1673226" y="825500"/>
            <a:ext cx="9001125"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dirty="0">
                <a:latin typeface="Arial" panose="020B0604020202020204" pitchFamily="34" charset="0"/>
              </a:rPr>
              <a:t>Dr Julia Richardson - Director of Teaching</a:t>
            </a:r>
          </a:p>
          <a:p>
            <a:pPr>
              <a:spcBef>
                <a:spcPct val="0"/>
              </a:spcBef>
              <a:buFontTx/>
              <a:buNone/>
            </a:pPr>
            <a:endParaRPr lang="en-GB" altLang="en-US" sz="1000" dirty="0">
              <a:latin typeface="Arial" panose="020B0604020202020204" pitchFamily="34" charset="0"/>
            </a:endParaRPr>
          </a:p>
          <a:p>
            <a:pPr>
              <a:spcBef>
                <a:spcPct val="0"/>
              </a:spcBef>
              <a:buFontTx/>
              <a:buNone/>
            </a:pPr>
            <a:r>
              <a:rPr lang="en-GB" altLang="en-US" sz="2800" dirty="0">
                <a:latin typeface="Arial" panose="020B0604020202020204" pitchFamily="34" charset="0"/>
              </a:rPr>
              <a:t>Alice Heatley - Academic Administrator</a:t>
            </a:r>
          </a:p>
          <a:p>
            <a:pPr>
              <a:spcBef>
                <a:spcPct val="0"/>
              </a:spcBef>
              <a:buFontTx/>
              <a:buNone/>
            </a:pPr>
            <a:endParaRPr lang="en-GB" altLang="en-US" sz="1000" dirty="0">
              <a:latin typeface="Arial" panose="020B0604020202020204" pitchFamily="34" charset="0"/>
            </a:endParaRPr>
          </a:p>
          <a:p>
            <a:pPr>
              <a:spcBef>
                <a:spcPct val="0"/>
              </a:spcBef>
              <a:buNone/>
            </a:pPr>
            <a:r>
              <a:rPr lang="en-GB" altLang="en-US" sz="2800" dirty="0">
                <a:latin typeface="Arial" panose="020B0604020202020204" pitchFamily="34" charset="0"/>
              </a:rPr>
              <a:t>Dr John Curtis – University Teacher  &amp; </a:t>
            </a:r>
            <a:r>
              <a:rPr lang="en-GB" altLang="en-US" sz="2800" dirty="0">
                <a:solidFill>
                  <a:schemeClr val="tx1"/>
                </a:solidFill>
                <a:latin typeface="Arial" panose="020B0604020202020204" pitchFamily="34" charset="0"/>
                <a:cs typeface="Arial" panose="020B0604020202020204" pitchFamily="34" charset="0"/>
              </a:rPr>
              <a:t>Academic Lead for Tutors and Demonstrators</a:t>
            </a:r>
            <a:endParaRPr lang="en-GB" altLang="en-US" sz="2800" dirty="0">
              <a:latin typeface="Arial" panose="020B0604020202020204" pitchFamily="34" charset="0"/>
            </a:endParaRPr>
          </a:p>
          <a:p>
            <a:pPr>
              <a:spcBef>
                <a:spcPct val="0"/>
              </a:spcBef>
              <a:buFontTx/>
              <a:buNone/>
            </a:pPr>
            <a:r>
              <a:rPr lang="en-GB" altLang="en-US" sz="1000" dirty="0">
                <a:latin typeface="Arial" panose="020B0604020202020204" pitchFamily="34" charset="0"/>
              </a:rPr>
              <a:t> </a:t>
            </a:r>
          </a:p>
          <a:p>
            <a:pPr>
              <a:spcBef>
                <a:spcPct val="0"/>
              </a:spcBef>
              <a:buFontTx/>
              <a:buNone/>
            </a:pPr>
            <a:endParaRPr lang="en-GB" altLang="en-US" sz="800" dirty="0">
              <a:latin typeface="Arial" panose="020B0604020202020204" pitchFamily="34" charset="0"/>
            </a:endParaRPr>
          </a:p>
          <a:p>
            <a:pPr>
              <a:spcBef>
                <a:spcPct val="0"/>
              </a:spcBef>
              <a:buFontTx/>
              <a:buNone/>
            </a:pPr>
            <a:r>
              <a:rPr lang="en-GB" altLang="en-US" sz="2800" dirty="0">
                <a:latin typeface="Arial" panose="020B0604020202020204" pitchFamily="34" charset="0"/>
              </a:rPr>
              <a:t>Zoe Grove, Aga Biel, Coleman Kerr, Niamh Brown, Paloma Arredondo &amp; Edward Grady – Student Advisors</a:t>
            </a:r>
            <a:endParaRPr lang="en-GB" altLang="en-US" sz="1000" dirty="0">
              <a:latin typeface="Arial" panose="020B0604020202020204" pitchFamily="34" charset="0"/>
            </a:endParaRPr>
          </a:p>
          <a:p>
            <a:pPr>
              <a:spcBef>
                <a:spcPct val="0"/>
              </a:spcBef>
              <a:buFontTx/>
              <a:buNone/>
            </a:pPr>
            <a:endParaRPr lang="en-GB" altLang="en-US" sz="1000" dirty="0">
              <a:latin typeface="Arial" panose="020B0604020202020204" pitchFamily="34" charset="0"/>
            </a:endParaRPr>
          </a:p>
          <a:p>
            <a:pPr>
              <a:spcBef>
                <a:spcPct val="0"/>
              </a:spcBef>
              <a:buFontTx/>
              <a:buNone/>
            </a:pPr>
            <a:r>
              <a:rPr lang="en-GB" altLang="en-US" sz="2800" dirty="0">
                <a:latin typeface="Arial" panose="020B0604020202020204" pitchFamily="34" charset="0"/>
              </a:rPr>
              <a:t>Banhi Mukherjee – Resources Manager</a:t>
            </a:r>
          </a:p>
          <a:p>
            <a:pPr>
              <a:spcBef>
                <a:spcPct val="0"/>
              </a:spcBef>
              <a:buFontTx/>
              <a:buNone/>
            </a:pPr>
            <a:endParaRPr lang="en-GB" altLang="en-US" sz="1000" dirty="0">
              <a:latin typeface="Arial" panose="020B0604020202020204" pitchFamily="34" charset="0"/>
            </a:endParaRPr>
          </a:p>
          <a:p>
            <a:pPr>
              <a:spcBef>
                <a:spcPct val="0"/>
              </a:spcBef>
              <a:buFontTx/>
              <a:buNone/>
            </a:pPr>
            <a:r>
              <a:rPr lang="en-GB" altLang="en-US" sz="2800" dirty="0">
                <a:latin typeface="Arial" panose="020B0604020202020204" pitchFamily="34" charset="0"/>
              </a:rPr>
              <a:t>Technicians (varies according to the course)</a:t>
            </a:r>
          </a:p>
          <a:p>
            <a:pPr>
              <a:spcBef>
                <a:spcPct val="0"/>
              </a:spcBef>
              <a:buFontTx/>
              <a:buNone/>
            </a:pPr>
            <a:endParaRPr lang="en-GB" altLang="en-US" sz="1000" dirty="0">
              <a:latin typeface="Arial" panose="020B0604020202020204" pitchFamily="34" charset="0"/>
            </a:endParaRPr>
          </a:p>
          <a:p>
            <a:pPr>
              <a:spcBef>
                <a:spcPct val="0"/>
              </a:spcBef>
              <a:buFontTx/>
              <a:buNone/>
            </a:pPr>
            <a:r>
              <a:rPr lang="en-GB" altLang="en-US" sz="2800" dirty="0">
                <a:latin typeface="Arial" panose="020B0604020202020204" pitchFamily="34" charset="0"/>
              </a:rPr>
              <a:t>Secretaries (varies according to the course)</a:t>
            </a:r>
          </a:p>
          <a:p>
            <a:pPr>
              <a:spcBef>
                <a:spcPct val="0"/>
              </a:spcBef>
              <a:buFontTx/>
              <a:buNone/>
            </a:pPr>
            <a:endParaRPr lang="en-GB" altLang="en-US" sz="1000" dirty="0">
              <a:latin typeface="Arial" panose="020B0604020202020204" pitchFamily="34" charset="0"/>
            </a:endParaRPr>
          </a:p>
          <a:p>
            <a:pPr>
              <a:spcBef>
                <a:spcPct val="0"/>
              </a:spcBef>
              <a:buFontTx/>
              <a:buNone/>
            </a:pPr>
            <a:r>
              <a:rPr lang="en-GB" altLang="en-US" sz="2800" dirty="0">
                <a:latin typeface="Arial" panose="020B0604020202020204" pitchFamily="34" charset="0"/>
              </a:rPr>
              <a:t>Course Organisers &amp; Teaching Teams</a:t>
            </a:r>
          </a:p>
        </p:txBody>
      </p:sp>
      <p:sp>
        <p:nvSpPr>
          <p:cNvPr id="13315" name="Rectangle 7">
            <a:extLst>
              <a:ext uri="{FF2B5EF4-FFF2-40B4-BE49-F238E27FC236}">
                <a16:creationId xmlns:a16="http://schemas.microsoft.com/office/drawing/2014/main" id="{82EEF73B-A518-4EDE-B78D-1E972506E3B5}"/>
              </a:ext>
            </a:extLst>
          </p:cNvPr>
          <p:cNvSpPr>
            <a:spLocks noChangeArrowheads="1"/>
          </p:cNvSpPr>
          <p:nvPr/>
        </p:nvSpPr>
        <p:spPr bwMode="auto">
          <a:xfrm>
            <a:off x="1998663" y="-30163"/>
            <a:ext cx="8655050" cy="70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000">
                <a:latin typeface="Arial" panose="020B0604020202020204" pitchFamily="34" charset="0"/>
              </a:rPr>
              <a:t>Biology Teaching Organisation (BTO)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9874" name="Rectangle 4">
            <a:extLst>
              <a:ext uri="{FF2B5EF4-FFF2-40B4-BE49-F238E27FC236}">
                <a16:creationId xmlns:a16="http://schemas.microsoft.com/office/drawing/2014/main" id="{F2236761-2824-46BE-8285-96DBBB815D71}"/>
              </a:ext>
            </a:extLst>
          </p:cNvPr>
          <p:cNvSpPr>
            <a:spLocks noGrp="1" noChangeArrowheads="1"/>
          </p:cNvSpPr>
          <p:nvPr>
            <p:ph type="title"/>
          </p:nvPr>
        </p:nvSpPr>
        <p:spPr>
          <a:xfrm>
            <a:off x="2279650" y="2565400"/>
            <a:ext cx="7772400" cy="1143000"/>
          </a:xfrm>
          <a:noFill/>
        </p:spPr>
        <p:txBody>
          <a:bodyPr/>
          <a:lstStyle/>
          <a:p>
            <a:pPr eaLnBrk="1" hangingPunct="1"/>
            <a:r>
              <a:rPr lang="en-GB" altLang="en-US" b="1">
                <a:latin typeface="Arial" panose="020B0604020202020204" pitchFamily="34" charset="0"/>
                <a:cs typeface="Arial" panose="020B0604020202020204" pitchFamily="34" charset="0"/>
              </a:rPr>
              <a:t>Skills for Demonstrating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80898" name="Text Box 4">
            <a:extLst>
              <a:ext uri="{FF2B5EF4-FFF2-40B4-BE49-F238E27FC236}">
                <a16:creationId xmlns:a16="http://schemas.microsoft.com/office/drawing/2014/main" id="{4EFF205A-76A0-4857-A6AC-25EB6134FBB3}"/>
              </a:ext>
            </a:extLst>
          </p:cNvPr>
          <p:cNvSpPr txBox="1">
            <a:spLocks noChangeArrowheads="1"/>
          </p:cNvSpPr>
          <p:nvPr/>
        </p:nvSpPr>
        <p:spPr bwMode="auto">
          <a:xfrm>
            <a:off x="3216276" y="404814"/>
            <a:ext cx="568801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400">
                <a:latin typeface="Arial" panose="020B0604020202020204" pitchFamily="34" charset="0"/>
              </a:rPr>
              <a:t>Some ‘Do’s and Don’ts’ of Demonstrating</a:t>
            </a:r>
          </a:p>
        </p:txBody>
      </p:sp>
      <p:sp>
        <p:nvSpPr>
          <p:cNvPr id="80899" name="TextBox 1">
            <a:extLst>
              <a:ext uri="{FF2B5EF4-FFF2-40B4-BE49-F238E27FC236}">
                <a16:creationId xmlns:a16="http://schemas.microsoft.com/office/drawing/2014/main" id="{A6511A01-E721-4F79-B059-316A03B32274}"/>
              </a:ext>
            </a:extLst>
          </p:cNvPr>
          <p:cNvSpPr txBox="1">
            <a:spLocks noChangeArrowheads="1"/>
          </p:cNvSpPr>
          <p:nvPr/>
        </p:nvSpPr>
        <p:spPr bwMode="auto">
          <a:xfrm>
            <a:off x="2566988" y="4221164"/>
            <a:ext cx="27368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000">
                <a:latin typeface="Arial" panose="020B0604020202020204" pitchFamily="34" charset="0"/>
              </a:rPr>
              <a:t>Do = </a:t>
            </a:r>
            <a:r>
              <a:rPr lang="en-GB" altLang="en-US" sz="4000" b="1">
                <a:solidFill>
                  <a:schemeClr val="accent2"/>
                </a:solidFill>
                <a:latin typeface="Arial" panose="020B0604020202020204" pitchFamily="34" charset="0"/>
                <a:sym typeface="Wingdings" panose="05000000000000000000" pitchFamily="2" charset="2"/>
              </a:rPr>
              <a:t></a:t>
            </a:r>
            <a:endParaRPr lang="en-GB" altLang="en-US" sz="4000">
              <a:latin typeface="Arial" panose="020B0604020202020204" pitchFamily="34" charset="0"/>
            </a:endParaRPr>
          </a:p>
          <a:p>
            <a:pPr>
              <a:spcBef>
                <a:spcPct val="0"/>
              </a:spcBef>
              <a:buFontTx/>
              <a:buNone/>
            </a:pPr>
            <a:r>
              <a:rPr lang="en-GB" altLang="en-US" sz="4000">
                <a:latin typeface="Arial" panose="020B0604020202020204" pitchFamily="34" charset="0"/>
              </a:rPr>
              <a:t>Don’t = </a:t>
            </a:r>
            <a:r>
              <a:rPr lang="en-GB" altLang="en-US" sz="4000" b="1">
                <a:solidFill>
                  <a:srgbClr val="FF0000"/>
                </a:solidFill>
                <a:latin typeface="Arial" panose="020B0604020202020204" pitchFamily="34" charset="0"/>
              </a:rPr>
              <a:t>X</a:t>
            </a:r>
            <a:r>
              <a:rPr lang="en-GB" altLang="en-US" sz="4000">
                <a:latin typeface="Arial" panose="020B0604020202020204" pitchFamily="34" charset="0"/>
              </a:rPr>
              <a:t> </a:t>
            </a:r>
          </a:p>
          <a:p>
            <a:pPr>
              <a:spcBef>
                <a:spcPct val="0"/>
              </a:spcBef>
              <a:buFontTx/>
              <a:buNone/>
            </a:pPr>
            <a:r>
              <a:rPr lang="en-GB" altLang="en-US" sz="4000">
                <a:latin typeface="Arial" panose="020B0604020202020204" pitchFamily="34" charset="0"/>
              </a:rPr>
              <a:t>Unsure = </a:t>
            </a:r>
            <a:r>
              <a:rPr lang="en-GB" altLang="en-US" sz="4000" b="1">
                <a:latin typeface="Arial" panose="020B0604020202020204" pitchFamily="34"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BCDAFEA8-A0A5-4C89-A3BC-679A83A4D445}"/>
              </a:ext>
            </a:extLst>
          </p:cNvPr>
          <p:cNvSpPr>
            <a:spLocks noChangeArrowheads="1"/>
          </p:cNvSpPr>
          <p:nvPr/>
        </p:nvSpPr>
        <p:spPr bwMode="auto">
          <a:xfrm>
            <a:off x="1847851" y="692151"/>
            <a:ext cx="88566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q"/>
            </a:pPr>
            <a:r>
              <a:rPr lang="en-GB" altLang="en-US" sz="3000" dirty="0">
                <a:latin typeface="Arial" panose="020B0604020202020204" pitchFamily="34" charset="0"/>
              </a:rPr>
              <a:t> make a student feel silly for not knowing something</a:t>
            </a:r>
          </a:p>
          <a:p>
            <a:pPr>
              <a:spcBef>
                <a:spcPct val="0"/>
              </a:spcBef>
              <a:buFont typeface="Wingdings" panose="05000000000000000000" pitchFamily="2" charset="2"/>
              <a:buChar char="q"/>
            </a:pPr>
            <a:r>
              <a:rPr lang="en-GB" altLang="en-US" sz="3000" dirty="0">
                <a:latin typeface="Arial" panose="020B0604020202020204" pitchFamily="34" charset="0"/>
              </a:rPr>
              <a:t> if you don’t know, guess</a:t>
            </a:r>
          </a:p>
          <a:p>
            <a:pPr>
              <a:spcBef>
                <a:spcPct val="0"/>
              </a:spcBef>
              <a:buFont typeface="Wingdings" panose="05000000000000000000" pitchFamily="2" charset="2"/>
              <a:buChar char="q"/>
            </a:pPr>
            <a:r>
              <a:rPr lang="en-GB" altLang="en-US" sz="3000" dirty="0">
                <a:latin typeface="Arial" panose="020B0604020202020204" pitchFamily="34" charset="0"/>
              </a:rPr>
              <a:t> spend more time with students having difficulties</a:t>
            </a:r>
          </a:p>
          <a:p>
            <a:pPr>
              <a:spcBef>
                <a:spcPct val="0"/>
              </a:spcBef>
              <a:buFont typeface="Wingdings" panose="05000000000000000000" pitchFamily="2" charset="2"/>
              <a:buChar char="q"/>
            </a:pPr>
            <a:r>
              <a:rPr lang="en-GB" altLang="en-US" sz="3000" dirty="0">
                <a:latin typeface="Arial" panose="020B0604020202020204" pitchFamily="34" charset="0"/>
              </a:rPr>
              <a:t> stay near your benches</a:t>
            </a:r>
          </a:p>
          <a:p>
            <a:pPr>
              <a:spcBef>
                <a:spcPct val="0"/>
              </a:spcBef>
              <a:buFont typeface="Wingdings" panose="05000000000000000000" pitchFamily="2" charset="2"/>
              <a:buChar char="q"/>
            </a:pPr>
            <a:r>
              <a:rPr lang="en-GB" altLang="en-US" sz="3000" dirty="0">
                <a:latin typeface="Arial" panose="020B0604020202020204" pitchFamily="34" charset="0"/>
              </a:rPr>
              <a:t> use your mobile phone when in the lab</a:t>
            </a:r>
          </a:p>
          <a:p>
            <a:pPr>
              <a:spcBef>
                <a:spcPct val="0"/>
              </a:spcBef>
              <a:buFont typeface="Wingdings" panose="05000000000000000000" pitchFamily="2" charset="2"/>
              <a:buChar char="q"/>
            </a:pPr>
            <a:r>
              <a:rPr lang="en-GB" altLang="en-US" sz="3000" dirty="0">
                <a:latin typeface="Arial" panose="020B0604020202020204" pitchFamily="34" charset="0"/>
              </a:rPr>
              <a:t> change the order of doing the practical if you think you have a better way</a:t>
            </a:r>
          </a:p>
          <a:p>
            <a:pPr>
              <a:spcBef>
                <a:spcPct val="0"/>
              </a:spcBef>
              <a:buFont typeface="Wingdings" panose="05000000000000000000" pitchFamily="2" charset="2"/>
              <a:buChar char="q"/>
            </a:pPr>
            <a:r>
              <a:rPr lang="en-GB" altLang="en-US" sz="3000" dirty="0">
                <a:latin typeface="Arial" panose="020B0604020202020204" pitchFamily="34" charset="0"/>
              </a:rPr>
              <a:t> write on a student’s lab/course book </a:t>
            </a:r>
          </a:p>
          <a:p>
            <a:pPr>
              <a:spcBef>
                <a:spcPct val="0"/>
              </a:spcBef>
              <a:buFont typeface="Wingdings" panose="05000000000000000000" pitchFamily="2" charset="2"/>
              <a:buChar char="q"/>
            </a:pPr>
            <a:r>
              <a:rPr lang="en-GB" altLang="en-US" sz="3000" dirty="0">
                <a:latin typeface="Arial" panose="020B0604020202020204" pitchFamily="34" charset="0"/>
              </a:rPr>
              <a:t> ask students questions </a:t>
            </a:r>
          </a:p>
          <a:p>
            <a:pPr>
              <a:spcBef>
                <a:spcPct val="0"/>
              </a:spcBef>
              <a:buFont typeface="Wingdings" panose="05000000000000000000" pitchFamily="2" charset="2"/>
              <a:buChar char="q"/>
            </a:pPr>
            <a:r>
              <a:rPr lang="en-GB" altLang="en-US" sz="3000" dirty="0">
                <a:latin typeface="Arial" panose="020B0604020202020204" pitchFamily="34" charset="0"/>
              </a:rPr>
              <a:t> wait for students to ask you questions</a:t>
            </a:r>
          </a:p>
          <a:p>
            <a:pPr>
              <a:spcBef>
                <a:spcPct val="0"/>
              </a:spcBef>
              <a:buFont typeface="Wingdings" panose="05000000000000000000" pitchFamily="2" charset="2"/>
              <a:buChar char="q"/>
            </a:pPr>
            <a:r>
              <a:rPr lang="en-GB" altLang="en-US" sz="3000" dirty="0">
                <a:latin typeface="Arial" panose="020B0604020202020204" pitchFamily="34" charset="0"/>
              </a:rPr>
              <a:t> leave when your students have finished </a:t>
            </a:r>
          </a:p>
          <a:p>
            <a:pPr>
              <a:spcBef>
                <a:spcPct val="0"/>
              </a:spcBef>
              <a:buFont typeface="Wingdings" panose="05000000000000000000" pitchFamily="2" charset="2"/>
              <a:buChar char="q"/>
            </a:pPr>
            <a:endParaRPr lang="en-GB" altLang="en-US" sz="3000" dirty="0">
              <a:latin typeface="Arial" panose="020B0604020202020204" pitchFamily="34" charset="0"/>
            </a:endParaRPr>
          </a:p>
        </p:txBody>
      </p:sp>
      <p:sp>
        <p:nvSpPr>
          <p:cNvPr id="82947" name="TextBox 3">
            <a:extLst>
              <a:ext uri="{FF2B5EF4-FFF2-40B4-BE49-F238E27FC236}">
                <a16:creationId xmlns:a16="http://schemas.microsoft.com/office/drawing/2014/main" id="{17BC4CE9-0EED-4CD9-A115-0720E3F97E5D}"/>
              </a:ext>
            </a:extLst>
          </p:cNvPr>
          <p:cNvSpPr txBox="1">
            <a:spLocks noChangeArrowheads="1"/>
          </p:cNvSpPr>
          <p:nvPr/>
        </p:nvSpPr>
        <p:spPr bwMode="auto">
          <a:xfrm>
            <a:off x="1854200" y="103189"/>
            <a:ext cx="5303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b="1" dirty="0">
                <a:latin typeface="Arial" panose="020B0604020202020204" pitchFamily="34" charset="0"/>
              </a:rPr>
              <a:t>Some Do’s and Don’ts (part 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ABB4EF5D-D460-4A80-9FA6-1C96493FDBD0}"/>
              </a:ext>
            </a:extLst>
          </p:cNvPr>
          <p:cNvSpPr>
            <a:spLocks noChangeArrowheads="1"/>
          </p:cNvSpPr>
          <p:nvPr/>
        </p:nvSpPr>
        <p:spPr bwMode="auto">
          <a:xfrm>
            <a:off x="1847851" y="692150"/>
            <a:ext cx="88566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q"/>
            </a:pPr>
            <a:r>
              <a:rPr lang="en-GB" altLang="en-US" sz="3000">
                <a:latin typeface="Arial" panose="020B0604020202020204" pitchFamily="34" charset="0"/>
              </a:rPr>
              <a:t>make a student feel silly for not knowing something</a:t>
            </a:r>
          </a:p>
          <a:p>
            <a:pPr>
              <a:spcBef>
                <a:spcPct val="0"/>
              </a:spcBef>
              <a:buFont typeface="Wingdings" panose="05000000000000000000" pitchFamily="2" charset="2"/>
              <a:buChar char="q"/>
            </a:pPr>
            <a:r>
              <a:rPr lang="en-GB" altLang="en-US" sz="3000">
                <a:latin typeface="Arial" panose="020B0604020202020204" pitchFamily="34" charset="0"/>
              </a:rPr>
              <a:t> if you don’t know, guess</a:t>
            </a:r>
          </a:p>
          <a:p>
            <a:pPr>
              <a:spcBef>
                <a:spcPct val="0"/>
              </a:spcBef>
              <a:buFont typeface="Wingdings" panose="05000000000000000000" pitchFamily="2" charset="2"/>
              <a:buChar char="q"/>
            </a:pPr>
            <a:r>
              <a:rPr lang="en-GB" altLang="en-US" sz="3000">
                <a:latin typeface="Arial" panose="020B0604020202020204" pitchFamily="34" charset="0"/>
              </a:rPr>
              <a:t> spend more time with students having difficulties</a:t>
            </a:r>
          </a:p>
          <a:p>
            <a:pPr>
              <a:spcBef>
                <a:spcPct val="0"/>
              </a:spcBef>
              <a:buFont typeface="Wingdings" panose="05000000000000000000" pitchFamily="2" charset="2"/>
              <a:buChar char="q"/>
            </a:pPr>
            <a:r>
              <a:rPr lang="en-GB" altLang="en-US" sz="3000">
                <a:latin typeface="Arial" panose="020B0604020202020204" pitchFamily="34" charset="0"/>
              </a:rPr>
              <a:t> stay near your benches</a:t>
            </a:r>
          </a:p>
          <a:p>
            <a:pPr>
              <a:spcBef>
                <a:spcPct val="0"/>
              </a:spcBef>
              <a:buFont typeface="Wingdings" panose="05000000000000000000" pitchFamily="2" charset="2"/>
              <a:buChar char="q"/>
            </a:pPr>
            <a:r>
              <a:rPr lang="en-GB" altLang="en-US" sz="3000">
                <a:latin typeface="Arial" panose="020B0604020202020204" pitchFamily="34" charset="0"/>
              </a:rPr>
              <a:t> use your mobile phone when in the lab</a:t>
            </a:r>
          </a:p>
          <a:p>
            <a:pPr>
              <a:spcBef>
                <a:spcPct val="0"/>
              </a:spcBef>
              <a:buFont typeface="Wingdings" panose="05000000000000000000" pitchFamily="2" charset="2"/>
              <a:buChar char="q"/>
            </a:pPr>
            <a:r>
              <a:rPr lang="en-GB" altLang="en-US" sz="3000">
                <a:latin typeface="Arial" panose="020B0604020202020204" pitchFamily="34" charset="0"/>
              </a:rPr>
              <a:t> change the order of doing the practical if you think you have a better way</a:t>
            </a:r>
          </a:p>
          <a:p>
            <a:pPr>
              <a:spcBef>
                <a:spcPct val="0"/>
              </a:spcBef>
              <a:buFont typeface="Wingdings" panose="05000000000000000000" pitchFamily="2" charset="2"/>
              <a:buChar char="q"/>
            </a:pPr>
            <a:r>
              <a:rPr lang="en-GB" altLang="en-US" sz="3000">
                <a:latin typeface="Arial" panose="020B0604020202020204" pitchFamily="34" charset="0"/>
              </a:rPr>
              <a:t> write on a student’s lab/course book </a:t>
            </a:r>
          </a:p>
          <a:p>
            <a:pPr>
              <a:spcBef>
                <a:spcPct val="0"/>
              </a:spcBef>
              <a:buFont typeface="Wingdings" panose="05000000000000000000" pitchFamily="2" charset="2"/>
              <a:buChar char="q"/>
            </a:pPr>
            <a:r>
              <a:rPr lang="en-GB" altLang="en-US" sz="3000">
                <a:latin typeface="Arial" panose="020B0604020202020204" pitchFamily="34" charset="0"/>
              </a:rPr>
              <a:t> ask students questions </a:t>
            </a:r>
          </a:p>
          <a:p>
            <a:pPr>
              <a:spcBef>
                <a:spcPct val="0"/>
              </a:spcBef>
              <a:buFont typeface="Wingdings" panose="05000000000000000000" pitchFamily="2" charset="2"/>
              <a:buChar char="q"/>
            </a:pPr>
            <a:r>
              <a:rPr lang="en-GB" altLang="en-US" sz="3000">
                <a:latin typeface="Arial" panose="020B0604020202020204" pitchFamily="34" charset="0"/>
              </a:rPr>
              <a:t> wait for students to ask you questions</a:t>
            </a:r>
          </a:p>
          <a:p>
            <a:pPr>
              <a:spcBef>
                <a:spcPct val="0"/>
              </a:spcBef>
              <a:buFont typeface="Wingdings" panose="05000000000000000000" pitchFamily="2" charset="2"/>
              <a:buChar char="q"/>
            </a:pPr>
            <a:r>
              <a:rPr lang="en-GB" altLang="en-US" sz="3000">
                <a:latin typeface="Arial" panose="020B0604020202020204" pitchFamily="34" charset="0"/>
              </a:rPr>
              <a:t> leave when your students have finished </a:t>
            </a:r>
          </a:p>
        </p:txBody>
      </p:sp>
      <p:sp>
        <p:nvSpPr>
          <p:cNvPr id="3" name="TextBox 2">
            <a:extLst>
              <a:ext uri="{FF2B5EF4-FFF2-40B4-BE49-F238E27FC236}">
                <a16:creationId xmlns:a16="http://schemas.microsoft.com/office/drawing/2014/main" id="{9B19DA8B-3830-47FE-B69B-52ADAA7326D2}"/>
              </a:ext>
            </a:extLst>
          </p:cNvPr>
          <p:cNvSpPr txBox="1">
            <a:spLocks noChangeArrowheads="1"/>
          </p:cNvSpPr>
          <p:nvPr/>
        </p:nvSpPr>
        <p:spPr bwMode="auto">
          <a:xfrm>
            <a:off x="1524001" y="708025"/>
            <a:ext cx="5048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000" b="1">
                <a:solidFill>
                  <a:srgbClr val="FF0000"/>
                </a:solidFill>
                <a:latin typeface="Arial" panose="020B0604020202020204" pitchFamily="34" charset="0"/>
              </a:rPr>
              <a:t>X</a:t>
            </a:r>
          </a:p>
          <a:p>
            <a:pPr>
              <a:spcBef>
                <a:spcPct val="0"/>
              </a:spcBef>
              <a:buFontTx/>
              <a:buNone/>
            </a:pPr>
            <a:endParaRPr lang="en-GB" altLang="en-US" sz="3000" b="1">
              <a:solidFill>
                <a:srgbClr val="FF0000"/>
              </a:solidFill>
              <a:latin typeface="Arial" panose="020B0604020202020204" pitchFamily="34" charset="0"/>
            </a:endParaRPr>
          </a:p>
          <a:p>
            <a:pPr>
              <a:spcBef>
                <a:spcPct val="0"/>
              </a:spcBef>
              <a:buFontTx/>
              <a:buNone/>
            </a:pPr>
            <a:r>
              <a:rPr lang="en-GB" altLang="en-US" sz="3000" b="1">
                <a:solidFill>
                  <a:srgbClr val="FF0000"/>
                </a:solidFill>
                <a:latin typeface="Arial" panose="020B0604020202020204" pitchFamily="34" charset="0"/>
              </a:rPr>
              <a:t>X</a:t>
            </a:r>
          </a:p>
          <a:p>
            <a:pPr>
              <a:spcBef>
                <a:spcPct val="0"/>
              </a:spcBef>
              <a:buFontTx/>
              <a:buNone/>
            </a:pPr>
            <a:r>
              <a:rPr lang="en-GB" altLang="en-US" sz="3000" b="1">
                <a:latin typeface="Arial" panose="020B0604020202020204" pitchFamily="34" charset="0"/>
              </a:rPr>
              <a:t>?</a:t>
            </a:r>
            <a:endParaRPr lang="en-GB" altLang="en-US" sz="3000" b="1">
              <a:solidFill>
                <a:srgbClr val="FF0000"/>
              </a:solidFill>
              <a:latin typeface="Arial" panose="020B0604020202020204" pitchFamily="34" charset="0"/>
            </a:endParaRP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rgbClr val="FF0000"/>
                </a:solidFill>
                <a:latin typeface="Arial" panose="020B0604020202020204" pitchFamily="34" charset="0"/>
              </a:rPr>
              <a:t>X</a:t>
            </a:r>
          </a:p>
          <a:p>
            <a:pPr>
              <a:spcBef>
                <a:spcPct val="0"/>
              </a:spcBef>
              <a:buFontTx/>
              <a:buNone/>
            </a:pPr>
            <a:r>
              <a:rPr lang="en-GB" altLang="en-US" sz="3000" b="1">
                <a:solidFill>
                  <a:srgbClr val="FF0000"/>
                </a:solidFill>
                <a:latin typeface="Arial" panose="020B0604020202020204" pitchFamily="34" charset="0"/>
              </a:rPr>
              <a:t>X</a:t>
            </a:r>
          </a:p>
          <a:p>
            <a:pPr>
              <a:spcBef>
                <a:spcPct val="0"/>
              </a:spcBef>
              <a:buFontTx/>
              <a:buNone/>
            </a:pPr>
            <a:endParaRPr lang="en-GB" altLang="en-US" sz="3000" b="1">
              <a:latin typeface="Arial" panose="020B0604020202020204" pitchFamily="34" charset="0"/>
            </a:endParaRPr>
          </a:p>
          <a:p>
            <a:pPr>
              <a:spcBef>
                <a:spcPct val="0"/>
              </a:spcBef>
              <a:buFontTx/>
              <a:buNone/>
            </a:pPr>
            <a:r>
              <a:rPr lang="en-GB" altLang="en-US" sz="3000" b="1">
                <a:latin typeface="Arial" panose="020B0604020202020204" pitchFamily="34" charset="0"/>
              </a:rPr>
              <a:t>?</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rgbClr val="FF0000"/>
                </a:solidFill>
                <a:latin typeface="Arial" panose="020B0604020202020204" pitchFamily="34" charset="0"/>
              </a:rPr>
              <a:t>X</a:t>
            </a:r>
          </a:p>
          <a:p>
            <a:pPr>
              <a:spcBef>
                <a:spcPct val="0"/>
              </a:spcBef>
              <a:buFontTx/>
              <a:buNone/>
            </a:pPr>
            <a:r>
              <a:rPr lang="en-GB" altLang="en-US" sz="3000" b="1">
                <a:latin typeface="Arial" panose="020B0604020202020204" pitchFamily="34" charset="0"/>
              </a:rPr>
              <a:t>?</a:t>
            </a:r>
          </a:p>
        </p:txBody>
      </p:sp>
      <p:sp>
        <p:nvSpPr>
          <p:cNvPr id="84996" name="TextBox 3">
            <a:extLst>
              <a:ext uri="{FF2B5EF4-FFF2-40B4-BE49-F238E27FC236}">
                <a16:creationId xmlns:a16="http://schemas.microsoft.com/office/drawing/2014/main" id="{92677C69-ED74-4A1B-9E83-0288CBA889D7}"/>
              </a:ext>
            </a:extLst>
          </p:cNvPr>
          <p:cNvSpPr txBox="1">
            <a:spLocks noChangeArrowheads="1"/>
          </p:cNvSpPr>
          <p:nvPr/>
        </p:nvSpPr>
        <p:spPr bwMode="auto">
          <a:xfrm>
            <a:off x="1854200" y="103189"/>
            <a:ext cx="5303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b="1">
                <a:latin typeface="Arial" panose="020B0604020202020204" pitchFamily="34" charset="0"/>
              </a:rPr>
              <a:t>Some Do’s and Don’ts (part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B018E1CC-0EAC-4FD6-97AE-777305A5F413}"/>
              </a:ext>
            </a:extLst>
          </p:cNvPr>
          <p:cNvSpPr>
            <a:spLocks noChangeArrowheads="1"/>
          </p:cNvSpPr>
          <p:nvPr/>
        </p:nvSpPr>
        <p:spPr bwMode="auto">
          <a:xfrm>
            <a:off x="1990726" y="685801"/>
            <a:ext cx="878522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q"/>
            </a:pPr>
            <a:r>
              <a:rPr lang="en-GB" altLang="en-US" sz="3000" dirty="0">
                <a:latin typeface="Arial" panose="020B0604020202020204" pitchFamily="34" charset="0"/>
              </a:rPr>
              <a:t> be authoritarian</a:t>
            </a:r>
          </a:p>
          <a:p>
            <a:pPr>
              <a:spcBef>
                <a:spcPct val="0"/>
              </a:spcBef>
              <a:buFont typeface="Wingdings" panose="05000000000000000000" pitchFamily="2" charset="2"/>
              <a:buChar char="q"/>
            </a:pPr>
            <a:r>
              <a:rPr lang="en-GB" altLang="en-US" sz="3000" dirty="0">
                <a:latin typeface="Arial" panose="020B0604020202020204" pitchFamily="34" charset="0"/>
              </a:rPr>
              <a:t> come prepared </a:t>
            </a:r>
          </a:p>
          <a:p>
            <a:pPr>
              <a:spcBef>
                <a:spcPct val="0"/>
              </a:spcBef>
              <a:buFont typeface="Wingdings" panose="05000000000000000000" pitchFamily="2" charset="2"/>
              <a:buChar char="q"/>
            </a:pPr>
            <a:r>
              <a:rPr lang="en-GB" altLang="en-US" sz="3000" dirty="0">
                <a:latin typeface="Arial" panose="020B0604020202020204" pitchFamily="34" charset="0"/>
              </a:rPr>
              <a:t> spend more time with keen students </a:t>
            </a:r>
          </a:p>
          <a:p>
            <a:pPr>
              <a:spcBef>
                <a:spcPct val="0"/>
              </a:spcBef>
              <a:buFont typeface="Wingdings" panose="05000000000000000000" pitchFamily="2" charset="2"/>
              <a:buChar char="q"/>
            </a:pPr>
            <a:r>
              <a:rPr lang="en-GB" altLang="en-US" sz="3000" dirty="0">
                <a:latin typeface="Arial" panose="020B0604020202020204" pitchFamily="34" charset="0"/>
              </a:rPr>
              <a:t> be friendly</a:t>
            </a:r>
          </a:p>
          <a:p>
            <a:pPr>
              <a:spcBef>
                <a:spcPct val="0"/>
              </a:spcBef>
              <a:buFont typeface="Wingdings" panose="05000000000000000000" pitchFamily="2" charset="2"/>
              <a:buChar char="q"/>
            </a:pPr>
            <a:r>
              <a:rPr lang="en-GB" altLang="en-US" sz="3000" dirty="0">
                <a:latin typeface="Arial" panose="020B0604020202020204" pitchFamily="34" charset="0"/>
              </a:rPr>
              <a:t> if you don’t know something - ask </a:t>
            </a:r>
          </a:p>
          <a:p>
            <a:pPr>
              <a:spcBef>
                <a:spcPct val="0"/>
              </a:spcBef>
              <a:buFont typeface="Wingdings" panose="05000000000000000000" pitchFamily="2" charset="2"/>
              <a:buChar char="q"/>
            </a:pPr>
            <a:r>
              <a:rPr lang="en-GB" altLang="en-US" sz="3000" dirty="0">
                <a:latin typeface="Arial" panose="020B0604020202020204" pitchFamily="34" charset="0"/>
              </a:rPr>
              <a:t> stop talking to students if the floor leader makes an announcement</a:t>
            </a:r>
          </a:p>
          <a:p>
            <a:pPr>
              <a:spcBef>
                <a:spcPct val="0"/>
              </a:spcBef>
              <a:buFont typeface="Wingdings" panose="05000000000000000000" pitchFamily="2" charset="2"/>
              <a:buChar char="q"/>
            </a:pPr>
            <a:r>
              <a:rPr lang="en-GB" altLang="en-US" sz="3000" dirty="0">
                <a:latin typeface="Arial" panose="020B0604020202020204" pitchFamily="34" charset="0"/>
              </a:rPr>
              <a:t> give answers to set questions</a:t>
            </a:r>
          </a:p>
          <a:p>
            <a:pPr>
              <a:spcBef>
                <a:spcPct val="0"/>
              </a:spcBef>
              <a:buFont typeface="Wingdings" panose="05000000000000000000" pitchFamily="2" charset="2"/>
              <a:buChar char="q"/>
            </a:pPr>
            <a:r>
              <a:rPr lang="en-GB" altLang="en-US" sz="3000" dirty="0">
                <a:latin typeface="Arial" panose="020B0604020202020204" pitchFamily="34" charset="0"/>
              </a:rPr>
              <a:t> contradict the floor leader </a:t>
            </a:r>
          </a:p>
          <a:p>
            <a:pPr>
              <a:spcBef>
                <a:spcPct val="0"/>
              </a:spcBef>
              <a:buFont typeface="Wingdings" panose="05000000000000000000" pitchFamily="2" charset="2"/>
              <a:buChar char="q"/>
            </a:pPr>
            <a:r>
              <a:rPr lang="en-GB" altLang="en-US" sz="3000" dirty="0">
                <a:latin typeface="Arial" panose="020B0604020202020204" pitchFamily="34" charset="0"/>
              </a:rPr>
              <a:t> look out for hands going up</a:t>
            </a:r>
          </a:p>
          <a:p>
            <a:pPr>
              <a:spcBef>
                <a:spcPct val="0"/>
              </a:spcBef>
              <a:buFont typeface="Wingdings" panose="05000000000000000000" pitchFamily="2" charset="2"/>
              <a:buChar char="q"/>
            </a:pPr>
            <a:r>
              <a:rPr lang="en-GB" altLang="en-US" sz="3000" dirty="0">
                <a:latin typeface="Arial" panose="020B0604020202020204" pitchFamily="34" charset="0"/>
              </a:rPr>
              <a:t> keep your word </a:t>
            </a:r>
          </a:p>
          <a:p>
            <a:pPr>
              <a:spcBef>
                <a:spcPct val="0"/>
              </a:spcBef>
              <a:buFont typeface="Wingdings" panose="05000000000000000000" pitchFamily="2" charset="2"/>
              <a:buChar char="q"/>
            </a:pPr>
            <a:r>
              <a:rPr lang="en-GB" altLang="en-US" sz="3000" dirty="0">
                <a:latin typeface="Arial" panose="020B0604020202020204" pitchFamily="34" charset="0"/>
              </a:rPr>
              <a:t> Smile </a:t>
            </a:r>
            <a:r>
              <a:rPr lang="en-GB" altLang="en-US" sz="3000" dirty="0">
                <a:latin typeface="Arial" panose="020B0604020202020204" pitchFamily="34" charset="0"/>
                <a:sym typeface="Wingdings" panose="05000000000000000000" pitchFamily="2" charset="2"/>
              </a:rPr>
              <a:t> </a:t>
            </a:r>
            <a:r>
              <a:rPr lang="en-GB" altLang="en-US" sz="3000" dirty="0">
                <a:latin typeface="Arial" panose="020B0604020202020204" pitchFamily="34" charset="0"/>
              </a:rPr>
              <a:t>! </a:t>
            </a:r>
          </a:p>
          <a:p>
            <a:pPr>
              <a:spcBef>
                <a:spcPct val="0"/>
              </a:spcBef>
              <a:buFont typeface="Wingdings" panose="05000000000000000000" pitchFamily="2" charset="2"/>
              <a:buChar char="q"/>
            </a:pPr>
            <a:r>
              <a:rPr lang="en-GB" altLang="en-US" sz="3000" dirty="0">
                <a:latin typeface="Arial" panose="020B0604020202020204" pitchFamily="34" charset="0"/>
              </a:rPr>
              <a:t> provide help with in-course assessments (ICAs) </a:t>
            </a:r>
          </a:p>
        </p:txBody>
      </p:sp>
      <p:sp>
        <p:nvSpPr>
          <p:cNvPr id="87043" name="TextBox 3">
            <a:extLst>
              <a:ext uri="{FF2B5EF4-FFF2-40B4-BE49-F238E27FC236}">
                <a16:creationId xmlns:a16="http://schemas.microsoft.com/office/drawing/2014/main" id="{1DE4D8E3-28FF-4712-873C-9B5E3F299620}"/>
              </a:ext>
            </a:extLst>
          </p:cNvPr>
          <p:cNvSpPr txBox="1">
            <a:spLocks noChangeArrowheads="1"/>
          </p:cNvSpPr>
          <p:nvPr/>
        </p:nvSpPr>
        <p:spPr bwMode="auto">
          <a:xfrm>
            <a:off x="2654300" y="115889"/>
            <a:ext cx="6281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b="1" dirty="0">
                <a:latin typeface="Arial" panose="020B0604020202020204" pitchFamily="34" charset="0"/>
              </a:rPr>
              <a:t>Some more Do’s and Don’ts (part 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F3DD062E-D3FD-4CCB-85F4-76D55BFAF187}"/>
              </a:ext>
            </a:extLst>
          </p:cNvPr>
          <p:cNvSpPr>
            <a:spLocks noChangeArrowheads="1"/>
          </p:cNvSpPr>
          <p:nvPr/>
        </p:nvSpPr>
        <p:spPr bwMode="auto">
          <a:xfrm>
            <a:off x="1990726" y="685801"/>
            <a:ext cx="878522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q"/>
            </a:pPr>
            <a:r>
              <a:rPr lang="en-GB" altLang="en-US" sz="3000">
                <a:latin typeface="Arial" panose="020B0604020202020204" pitchFamily="34" charset="0"/>
              </a:rPr>
              <a:t> be authoritarian</a:t>
            </a:r>
          </a:p>
          <a:p>
            <a:pPr>
              <a:spcBef>
                <a:spcPct val="0"/>
              </a:spcBef>
              <a:buFont typeface="Wingdings" panose="05000000000000000000" pitchFamily="2" charset="2"/>
              <a:buChar char="q"/>
            </a:pPr>
            <a:r>
              <a:rPr lang="en-GB" altLang="en-US" sz="3000">
                <a:latin typeface="Arial" panose="020B0604020202020204" pitchFamily="34" charset="0"/>
              </a:rPr>
              <a:t> come prepared </a:t>
            </a:r>
          </a:p>
          <a:p>
            <a:pPr>
              <a:spcBef>
                <a:spcPct val="0"/>
              </a:spcBef>
              <a:buFont typeface="Wingdings" panose="05000000000000000000" pitchFamily="2" charset="2"/>
              <a:buChar char="q"/>
            </a:pPr>
            <a:r>
              <a:rPr lang="en-GB" altLang="en-US" sz="3000">
                <a:latin typeface="Arial" panose="020B0604020202020204" pitchFamily="34" charset="0"/>
              </a:rPr>
              <a:t> spend more time with keen students </a:t>
            </a:r>
          </a:p>
          <a:p>
            <a:pPr>
              <a:spcBef>
                <a:spcPct val="0"/>
              </a:spcBef>
              <a:buFont typeface="Wingdings" panose="05000000000000000000" pitchFamily="2" charset="2"/>
              <a:buChar char="q"/>
            </a:pPr>
            <a:r>
              <a:rPr lang="en-GB" altLang="en-US" sz="3000">
                <a:latin typeface="Arial" panose="020B0604020202020204" pitchFamily="34" charset="0"/>
              </a:rPr>
              <a:t> be friendly</a:t>
            </a:r>
          </a:p>
          <a:p>
            <a:pPr>
              <a:spcBef>
                <a:spcPct val="0"/>
              </a:spcBef>
              <a:buFont typeface="Wingdings" panose="05000000000000000000" pitchFamily="2" charset="2"/>
              <a:buChar char="q"/>
            </a:pPr>
            <a:r>
              <a:rPr lang="en-GB" altLang="en-US" sz="3000">
                <a:latin typeface="Arial" panose="020B0604020202020204" pitchFamily="34" charset="0"/>
              </a:rPr>
              <a:t> if you don’t know something - ask </a:t>
            </a:r>
          </a:p>
          <a:p>
            <a:pPr>
              <a:spcBef>
                <a:spcPct val="0"/>
              </a:spcBef>
              <a:buFont typeface="Wingdings" panose="05000000000000000000" pitchFamily="2" charset="2"/>
              <a:buChar char="q"/>
            </a:pPr>
            <a:r>
              <a:rPr lang="en-GB" altLang="en-US" sz="3000">
                <a:latin typeface="Arial" panose="020B0604020202020204" pitchFamily="34" charset="0"/>
              </a:rPr>
              <a:t> stop talking to students if the floor leader makes an announcement</a:t>
            </a:r>
          </a:p>
          <a:p>
            <a:pPr>
              <a:spcBef>
                <a:spcPct val="0"/>
              </a:spcBef>
              <a:buFont typeface="Wingdings" panose="05000000000000000000" pitchFamily="2" charset="2"/>
              <a:buChar char="q"/>
            </a:pPr>
            <a:r>
              <a:rPr lang="en-GB" altLang="en-US" sz="3000">
                <a:latin typeface="Arial" panose="020B0604020202020204" pitchFamily="34" charset="0"/>
              </a:rPr>
              <a:t> give answers to set questions</a:t>
            </a:r>
          </a:p>
          <a:p>
            <a:pPr>
              <a:spcBef>
                <a:spcPct val="0"/>
              </a:spcBef>
              <a:buFont typeface="Wingdings" panose="05000000000000000000" pitchFamily="2" charset="2"/>
              <a:buChar char="q"/>
            </a:pPr>
            <a:r>
              <a:rPr lang="en-GB" altLang="en-US" sz="3000">
                <a:latin typeface="Arial" panose="020B0604020202020204" pitchFamily="34" charset="0"/>
              </a:rPr>
              <a:t> contradict the floor leader </a:t>
            </a:r>
          </a:p>
          <a:p>
            <a:pPr>
              <a:spcBef>
                <a:spcPct val="0"/>
              </a:spcBef>
              <a:buFont typeface="Wingdings" panose="05000000000000000000" pitchFamily="2" charset="2"/>
              <a:buChar char="q"/>
            </a:pPr>
            <a:r>
              <a:rPr lang="en-GB" altLang="en-US" sz="3000">
                <a:latin typeface="Arial" panose="020B0604020202020204" pitchFamily="34" charset="0"/>
              </a:rPr>
              <a:t> look out for hands going up</a:t>
            </a:r>
          </a:p>
          <a:p>
            <a:pPr>
              <a:spcBef>
                <a:spcPct val="0"/>
              </a:spcBef>
              <a:buFont typeface="Wingdings" panose="05000000000000000000" pitchFamily="2" charset="2"/>
              <a:buChar char="q"/>
            </a:pPr>
            <a:r>
              <a:rPr lang="en-GB" altLang="en-US" sz="3000">
                <a:latin typeface="Arial" panose="020B0604020202020204" pitchFamily="34" charset="0"/>
              </a:rPr>
              <a:t> keep your word </a:t>
            </a:r>
          </a:p>
          <a:p>
            <a:pPr>
              <a:spcBef>
                <a:spcPct val="0"/>
              </a:spcBef>
              <a:buFont typeface="Wingdings" panose="05000000000000000000" pitchFamily="2" charset="2"/>
              <a:buChar char="q"/>
            </a:pPr>
            <a:r>
              <a:rPr lang="en-GB" altLang="en-US" sz="3000">
                <a:latin typeface="Arial" panose="020B0604020202020204" pitchFamily="34" charset="0"/>
              </a:rPr>
              <a:t> Smile </a:t>
            </a:r>
            <a:r>
              <a:rPr lang="en-GB" altLang="en-US" sz="3000">
                <a:latin typeface="Arial" panose="020B0604020202020204" pitchFamily="34" charset="0"/>
                <a:sym typeface="Wingdings" panose="05000000000000000000" pitchFamily="2" charset="2"/>
              </a:rPr>
              <a:t></a:t>
            </a:r>
            <a:r>
              <a:rPr lang="en-GB" altLang="en-US" sz="3000">
                <a:latin typeface="Arial" panose="020B0604020202020204" pitchFamily="34" charset="0"/>
              </a:rPr>
              <a:t>! </a:t>
            </a:r>
          </a:p>
          <a:p>
            <a:pPr>
              <a:spcBef>
                <a:spcPct val="0"/>
              </a:spcBef>
              <a:buFont typeface="Wingdings" panose="05000000000000000000" pitchFamily="2" charset="2"/>
              <a:buChar char="q"/>
            </a:pPr>
            <a:r>
              <a:rPr lang="en-GB" altLang="en-US" sz="3000">
                <a:latin typeface="Arial" panose="020B0604020202020204" pitchFamily="34" charset="0"/>
              </a:rPr>
              <a:t> provide help with in-course assessments (ICAs) </a:t>
            </a:r>
          </a:p>
        </p:txBody>
      </p:sp>
      <p:sp>
        <p:nvSpPr>
          <p:cNvPr id="3" name="TextBox 2">
            <a:extLst>
              <a:ext uri="{FF2B5EF4-FFF2-40B4-BE49-F238E27FC236}">
                <a16:creationId xmlns:a16="http://schemas.microsoft.com/office/drawing/2014/main" id="{81D46B1C-596A-47EC-9129-672FFCA5D4FF}"/>
              </a:ext>
            </a:extLst>
          </p:cNvPr>
          <p:cNvSpPr txBox="1">
            <a:spLocks noChangeArrowheads="1"/>
          </p:cNvSpPr>
          <p:nvPr/>
        </p:nvSpPr>
        <p:spPr bwMode="auto">
          <a:xfrm>
            <a:off x="1543051" y="704851"/>
            <a:ext cx="4873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000" b="1">
                <a:solidFill>
                  <a:srgbClr val="FF0000"/>
                </a:solidFill>
                <a:latin typeface="Arial" panose="020B0604020202020204" pitchFamily="34" charset="0"/>
              </a:rPr>
              <a:t>X</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rgbClr val="FF0000"/>
                </a:solidFill>
                <a:latin typeface="Arial" panose="020B0604020202020204" pitchFamily="34" charset="0"/>
                <a:sym typeface="Wingdings" panose="05000000000000000000" pitchFamily="2" charset="2"/>
              </a:rPr>
              <a:t>X</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endParaRPr lang="en-GB" altLang="en-US" sz="3000" b="1">
              <a:latin typeface="Arial" panose="020B0604020202020204" pitchFamily="34" charset="0"/>
              <a:sym typeface="Wingdings" panose="05000000000000000000" pitchFamily="2" charset="2"/>
            </a:endParaRPr>
          </a:p>
          <a:p>
            <a:pPr>
              <a:spcBef>
                <a:spcPct val="0"/>
              </a:spcBef>
              <a:buFontTx/>
              <a:buNone/>
            </a:pPr>
            <a:r>
              <a:rPr lang="en-GB" altLang="en-US" sz="3000" b="1">
                <a:solidFill>
                  <a:srgbClr val="FF0000"/>
                </a:solidFill>
                <a:latin typeface="Arial" panose="020B0604020202020204" pitchFamily="34" charset="0"/>
                <a:sym typeface="Wingdings" panose="05000000000000000000" pitchFamily="2" charset="2"/>
              </a:rPr>
              <a:t>X</a:t>
            </a:r>
          </a:p>
          <a:p>
            <a:pPr>
              <a:spcBef>
                <a:spcPct val="0"/>
              </a:spcBef>
              <a:buFontTx/>
              <a:buNone/>
            </a:pPr>
            <a:r>
              <a:rPr lang="en-GB" altLang="en-US" sz="3000" b="1">
                <a:solidFill>
                  <a:srgbClr val="FF0000"/>
                </a:solidFill>
                <a:latin typeface="Arial" panose="020B0604020202020204" pitchFamily="34" charset="0"/>
                <a:sym typeface="Wingdings" panose="05000000000000000000" pitchFamily="2" charset="2"/>
              </a:rPr>
              <a:t>X</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chemeClr val="accent2"/>
                </a:solidFill>
                <a:latin typeface="Arial" panose="020B0604020202020204" pitchFamily="34" charset="0"/>
                <a:sym typeface="Wingdings" panose="05000000000000000000" pitchFamily="2" charset="2"/>
              </a:rPr>
              <a:t></a:t>
            </a:r>
          </a:p>
          <a:p>
            <a:pPr>
              <a:spcBef>
                <a:spcPct val="0"/>
              </a:spcBef>
              <a:buFontTx/>
              <a:buNone/>
            </a:pPr>
            <a:r>
              <a:rPr lang="en-GB" altLang="en-US" sz="3000" b="1">
                <a:solidFill>
                  <a:srgbClr val="FF0000"/>
                </a:solidFill>
                <a:latin typeface="Arial" panose="020B0604020202020204" pitchFamily="34" charset="0"/>
                <a:sym typeface="Wingdings" panose="05000000000000000000" pitchFamily="2" charset="2"/>
              </a:rPr>
              <a:t>X</a:t>
            </a:r>
            <a:endParaRPr lang="en-GB" altLang="en-US" sz="3000" b="1">
              <a:latin typeface="Arial" panose="020B0604020202020204" pitchFamily="34" charset="0"/>
              <a:sym typeface="Wingdings" panose="05000000000000000000" pitchFamily="2" charset="2"/>
            </a:endParaRPr>
          </a:p>
        </p:txBody>
      </p:sp>
      <p:sp>
        <p:nvSpPr>
          <p:cNvPr id="89092" name="TextBox 3">
            <a:extLst>
              <a:ext uri="{FF2B5EF4-FFF2-40B4-BE49-F238E27FC236}">
                <a16:creationId xmlns:a16="http://schemas.microsoft.com/office/drawing/2014/main" id="{88B938C4-E447-4C9C-AF1D-A3932FA1CA04}"/>
              </a:ext>
            </a:extLst>
          </p:cNvPr>
          <p:cNvSpPr txBox="1">
            <a:spLocks noChangeArrowheads="1"/>
          </p:cNvSpPr>
          <p:nvPr/>
        </p:nvSpPr>
        <p:spPr bwMode="auto">
          <a:xfrm>
            <a:off x="2654300" y="115889"/>
            <a:ext cx="6281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b="1">
                <a:latin typeface="Arial" panose="020B0604020202020204" pitchFamily="34" charset="0"/>
              </a:rPr>
              <a:t>Some more Do’s and Don’ts (part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CB6017D-9023-4CFB-AB2D-4558506763D5}"/>
              </a:ext>
            </a:extLst>
          </p:cNvPr>
          <p:cNvSpPr>
            <a:spLocks noGrp="1" noChangeArrowheads="1"/>
          </p:cNvSpPr>
          <p:nvPr>
            <p:ph type="title"/>
          </p:nvPr>
        </p:nvSpPr>
        <p:spPr>
          <a:xfrm>
            <a:off x="1524000" y="-19050"/>
            <a:ext cx="9144000" cy="1144588"/>
          </a:xfrm>
        </p:spPr>
        <p:txBody>
          <a:bodyPr/>
          <a:lstStyle/>
          <a:p>
            <a:pPr eaLnBrk="1" hangingPunct="1"/>
            <a:r>
              <a:rPr lang="en-GB" altLang="en-US">
                <a:latin typeface="Arial" panose="020B0604020202020204" pitchFamily="34" charset="0"/>
                <a:cs typeface="Arial" panose="020B0604020202020204" pitchFamily="34" charset="0"/>
              </a:rPr>
              <a:t>Wet Lab Demonstrator Roles (1):</a:t>
            </a:r>
          </a:p>
        </p:txBody>
      </p:sp>
      <p:sp>
        <p:nvSpPr>
          <p:cNvPr id="91139" name="Rectangle 4">
            <a:extLst>
              <a:ext uri="{FF2B5EF4-FFF2-40B4-BE49-F238E27FC236}">
                <a16:creationId xmlns:a16="http://schemas.microsoft.com/office/drawing/2014/main" id="{F390F915-33EC-47DB-B10D-B45B1226748D}"/>
              </a:ext>
            </a:extLst>
          </p:cNvPr>
          <p:cNvSpPr>
            <a:spLocks noChangeArrowheads="1"/>
          </p:cNvSpPr>
          <p:nvPr/>
        </p:nvSpPr>
        <p:spPr bwMode="auto">
          <a:xfrm>
            <a:off x="1631951" y="765175"/>
            <a:ext cx="9178925" cy="54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143000" indent="-2286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a:spcBef>
                <a:spcPct val="0"/>
              </a:spcBef>
              <a:buFontTx/>
              <a:buNone/>
            </a:pPr>
            <a:endParaRPr lang="en-GB" altLang="en-US" sz="1100">
              <a:latin typeface="Arial" panose="020B0604020202020204" pitchFamily="34" charset="0"/>
            </a:endParaRPr>
          </a:p>
          <a:p>
            <a:pPr>
              <a:spcBef>
                <a:spcPct val="0"/>
              </a:spcBef>
              <a:buFontTx/>
              <a:buNone/>
            </a:pPr>
            <a:r>
              <a:rPr lang="en-GB" altLang="en-US" sz="2400">
                <a:latin typeface="Arial" panose="020B0604020202020204" pitchFamily="34" charset="0"/>
              </a:rPr>
              <a:t>Ensure that when in the lab ……..</a:t>
            </a:r>
          </a:p>
          <a:p>
            <a:pPr>
              <a:spcBef>
                <a:spcPct val="0"/>
              </a:spcBef>
            </a:pPr>
            <a:endParaRPr lang="en-GB" altLang="en-US" sz="1000">
              <a:latin typeface="Arial" panose="020B0604020202020204" pitchFamily="34" charset="0"/>
            </a:endParaRPr>
          </a:p>
          <a:p>
            <a:pPr>
              <a:spcBef>
                <a:spcPct val="0"/>
              </a:spcBef>
            </a:pPr>
            <a:r>
              <a:rPr lang="en-GB" altLang="en-US" sz="2400">
                <a:latin typeface="Arial" panose="020B0604020202020204" pitchFamily="34" charset="0"/>
              </a:rPr>
              <a:t> </a:t>
            </a:r>
            <a:r>
              <a:rPr lang="en-GB" altLang="en-US" sz="2400" b="1">
                <a:latin typeface="Arial" panose="020B0604020202020204" pitchFamily="34" charset="0"/>
              </a:rPr>
              <a:t>You</a:t>
            </a:r>
            <a:r>
              <a:rPr lang="en-GB" altLang="en-US" sz="2400">
                <a:latin typeface="Arial" panose="020B0604020202020204" pitchFamily="34" charset="0"/>
              </a:rPr>
              <a:t> read &amp; sign the risk assessment forms</a:t>
            </a:r>
          </a:p>
          <a:p>
            <a:pPr>
              <a:spcBef>
                <a:spcPct val="0"/>
              </a:spcBef>
              <a:buFontTx/>
              <a:buNone/>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a:t>
            </a:r>
            <a:r>
              <a:rPr lang="en-GB" altLang="en-US" sz="2400" b="1">
                <a:latin typeface="Arial" panose="020B0604020202020204" pitchFamily="34" charset="0"/>
              </a:rPr>
              <a:t>You</a:t>
            </a:r>
            <a:r>
              <a:rPr lang="en-GB" altLang="en-US" sz="2400">
                <a:latin typeface="Arial" panose="020B0604020202020204" pitchFamily="34" charset="0"/>
              </a:rPr>
              <a:t> sign the attendance sheet for payment approval</a:t>
            </a:r>
          </a:p>
          <a:p>
            <a:pPr>
              <a:spcBef>
                <a:spcPct val="0"/>
              </a:spcBef>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a:t>
            </a:r>
            <a:r>
              <a:rPr lang="en-GB" altLang="en-US" sz="2400" b="1">
                <a:latin typeface="Arial" panose="020B0604020202020204" pitchFamily="34" charset="0"/>
              </a:rPr>
              <a:t>Your</a:t>
            </a:r>
            <a:r>
              <a:rPr lang="en-GB" altLang="en-US" sz="2400">
                <a:latin typeface="Arial" panose="020B0604020202020204" pitchFamily="34" charset="0"/>
              </a:rPr>
              <a:t> students sign the class attendance sheet</a:t>
            </a:r>
          </a:p>
          <a:p>
            <a:pPr>
              <a:spcBef>
                <a:spcPct val="0"/>
              </a:spcBef>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a:t>
            </a:r>
            <a:r>
              <a:rPr lang="en-GB" altLang="en-US" sz="2400" b="1">
                <a:latin typeface="Arial" panose="020B0604020202020204" pitchFamily="34" charset="0"/>
              </a:rPr>
              <a:t>Your</a:t>
            </a:r>
            <a:r>
              <a:rPr lang="en-GB" altLang="en-US" sz="2400">
                <a:latin typeface="Arial" panose="020B0604020202020204" pitchFamily="34" charset="0"/>
              </a:rPr>
              <a:t> students complete any class data sheet(s) provided</a:t>
            </a:r>
          </a:p>
          <a:p>
            <a:pPr>
              <a:spcBef>
                <a:spcPct val="0"/>
              </a:spcBef>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You collect class data sheets from your students</a:t>
            </a:r>
          </a:p>
          <a:p>
            <a:pPr>
              <a:spcBef>
                <a:spcPct val="0"/>
              </a:spcBef>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Long hair is tied back (yours and theirs) </a:t>
            </a:r>
          </a:p>
          <a:p>
            <a:pPr>
              <a:spcBef>
                <a:spcPct val="0"/>
              </a:spcBef>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You and your students are using appropriate PPE</a:t>
            </a:r>
          </a:p>
          <a:p>
            <a:pPr>
              <a:spcBef>
                <a:spcPct val="0"/>
              </a:spcBef>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Phones are not used  (yours and your students’)</a:t>
            </a:r>
          </a:p>
          <a:p>
            <a:pPr>
              <a:spcBef>
                <a:spcPct val="0"/>
              </a:spcBef>
            </a:pPr>
            <a:endParaRPr lang="en-GB" altLang="en-US" sz="1100">
              <a:latin typeface="Arial" panose="020B0604020202020204" pitchFamily="34" charset="0"/>
            </a:endParaRPr>
          </a:p>
          <a:p>
            <a:pPr>
              <a:spcBef>
                <a:spcPct val="0"/>
              </a:spcBef>
            </a:pPr>
            <a:r>
              <a:rPr lang="en-GB" altLang="en-US" sz="2400">
                <a:latin typeface="Arial" panose="020B0604020202020204" pitchFamily="34" charset="0"/>
              </a:rPr>
              <a:t> There is no eating, drinking or chewing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C3C9DF66-91A7-4E89-A510-87F2A0972A91}"/>
              </a:ext>
            </a:extLst>
          </p:cNvPr>
          <p:cNvSpPr>
            <a:spLocks noChangeArrowheads="1"/>
          </p:cNvSpPr>
          <p:nvPr/>
        </p:nvSpPr>
        <p:spPr bwMode="auto">
          <a:xfrm>
            <a:off x="1570038" y="1349375"/>
            <a:ext cx="90360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143000" indent="-2286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a:spcBef>
                <a:spcPct val="0"/>
              </a:spcBef>
              <a:buFontTx/>
              <a:buNone/>
            </a:pPr>
            <a:endParaRPr lang="en-GB" altLang="en-US" sz="800">
              <a:latin typeface="Arial" panose="020B0604020202020204" pitchFamily="34" charset="0"/>
            </a:endParaRPr>
          </a:p>
          <a:p>
            <a:pPr>
              <a:spcBef>
                <a:spcPct val="0"/>
              </a:spcBef>
              <a:buFontTx/>
              <a:buNone/>
            </a:pPr>
            <a:r>
              <a:rPr lang="en-GB" altLang="en-US" sz="2400">
                <a:latin typeface="Arial" panose="020B0604020202020204" pitchFamily="34" charset="0"/>
              </a:rPr>
              <a:t>Ensure that you ……..</a:t>
            </a:r>
          </a:p>
          <a:p>
            <a:pPr>
              <a:spcBef>
                <a:spcPct val="0"/>
              </a:spcBef>
            </a:pPr>
            <a:endParaRPr lang="en-GB" altLang="en-US" sz="800">
              <a:solidFill>
                <a:srgbClr val="000000"/>
              </a:solidFill>
              <a:latin typeface="Arial" panose="020B0604020202020204" pitchFamily="34" charset="0"/>
            </a:endParaRPr>
          </a:p>
          <a:p>
            <a:pPr>
              <a:spcBef>
                <a:spcPct val="0"/>
              </a:spcBef>
            </a:pPr>
            <a:r>
              <a:rPr lang="en-GB" altLang="en-US" sz="2400">
                <a:solidFill>
                  <a:srgbClr val="000000"/>
                </a:solidFill>
                <a:latin typeface="Arial" panose="020B0604020202020204" pitchFamily="34" charset="0"/>
              </a:rPr>
              <a:t> Encourage good note taking</a:t>
            </a:r>
          </a:p>
          <a:p>
            <a:pPr>
              <a:spcBef>
                <a:spcPct val="0"/>
              </a:spcBef>
            </a:pPr>
            <a:endParaRPr lang="en-GB" altLang="en-US" sz="2000">
              <a:solidFill>
                <a:srgbClr val="000000"/>
              </a:solidFill>
              <a:latin typeface="Arial" panose="020B0604020202020204" pitchFamily="34" charset="0"/>
            </a:endParaRPr>
          </a:p>
          <a:p>
            <a:pPr>
              <a:spcBef>
                <a:spcPct val="0"/>
              </a:spcBef>
            </a:pPr>
            <a:r>
              <a:rPr lang="en-GB" altLang="en-US" sz="2400">
                <a:solidFill>
                  <a:srgbClr val="000000"/>
                </a:solidFill>
                <a:latin typeface="Arial" panose="020B0604020202020204" pitchFamily="34" charset="0"/>
              </a:rPr>
              <a:t> Help to connect theory / concepts with the practical</a:t>
            </a:r>
          </a:p>
          <a:p>
            <a:pPr>
              <a:spcBef>
                <a:spcPct val="0"/>
              </a:spcBef>
            </a:pPr>
            <a:endParaRPr lang="en-GB" altLang="en-US" sz="2000">
              <a:solidFill>
                <a:srgbClr val="000000"/>
              </a:solidFill>
              <a:latin typeface="Arial" panose="020B0604020202020204" pitchFamily="34" charset="0"/>
            </a:endParaRPr>
          </a:p>
          <a:p>
            <a:pPr>
              <a:spcBef>
                <a:spcPct val="0"/>
              </a:spcBef>
            </a:pPr>
            <a:r>
              <a:rPr lang="en-GB" altLang="en-US" sz="2400">
                <a:solidFill>
                  <a:srgbClr val="000000"/>
                </a:solidFill>
                <a:latin typeface="Arial" panose="020B0604020202020204" pitchFamily="34" charset="0"/>
              </a:rPr>
              <a:t> Help students develop technical skills</a:t>
            </a:r>
          </a:p>
        </p:txBody>
      </p:sp>
      <p:sp>
        <p:nvSpPr>
          <p:cNvPr id="2" name="Rectangle 1">
            <a:extLst>
              <a:ext uri="{FF2B5EF4-FFF2-40B4-BE49-F238E27FC236}">
                <a16:creationId xmlns:a16="http://schemas.microsoft.com/office/drawing/2014/main" id="{E12D411C-1012-473A-8D87-89EDD9839B63}"/>
              </a:ext>
            </a:extLst>
          </p:cNvPr>
          <p:cNvSpPr>
            <a:spLocks noChangeArrowheads="1"/>
          </p:cNvSpPr>
          <p:nvPr/>
        </p:nvSpPr>
        <p:spPr bwMode="auto">
          <a:xfrm>
            <a:off x="1558925" y="3925889"/>
            <a:ext cx="90360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143000" indent="-2286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a:spcBef>
                <a:spcPct val="0"/>
              </a:spcBef>
            </a:pPr>
            <a:r>
              <a:rPr lang="en-GB" altLang="en-US" sz="2400">
                <a:solidFill>
                  <a:srgbClr val="000000"/>
                </a:solidFill>
                <a:latin typeface="Arial" panose="020B0604020202020204" pitchFamily="34" charset="0"/>
              </a:rPr>
              <a:t> Encourage students to ask questions (not just to answer them)</a:t>
            </a:r>
          </a:p>
          <a:p>
            <a:pPr>
              <a:spcBef>
                <a:spcPct val="0"/>
              </a:spcBef>
            </a:pPr>
            <a:endParaRPr lang="en-GB" altLang="en-US" sz="2000">
              <a:solidFill>
                <a:srgbClr val="000000"/>
              </a:solidFill>
              <a:latin typeface="Arial" panose="020B0604020202020204" pitchFamily="34" charset="0"/>
            </a:endParaRPr>
          </a:p>
          <a:p>
            <a:pPr>
              <a:spcBef>
                <a:spcPct val="0"/>
              </a:spcBef>
            </a:pPr>
            <a:r>
              <a:rPr lang="en-GB" altLang="en-US" sz="2400">
                <a:solidFill>
                  <a:srgbClr val="000000"/>
                </a:solidFill>
                <a:latin typeface="Arial" panose="020B0604020202020204" pitchFamily="34" charset="0"/>
              </a:rPr>
              <a:t> Work with your students (but be aware of other students too)</a:t>
            </a:r>
          </a:p>
          <a:p>
            <a:pPr>
              <a:spcBef>
                <a:spcPct val="0"/>
              </a:spcBef>
            </a:pPr>
            <a:endParaRPr lang="en-GB" altLang="en-US" sz="2000">
              <a:solidFill>
                <a:srgbClr val="000000"/>
              </a:solidFill>
              <a:latin typeface="Arial" panose="020B0604020202020204" pitchFamily="34" charset="0"/>
            </a:endParaRPr>
          </a:p>
          <a:p>
            <a:pPr>
              <a:spcBef>
                <a:spcPct val="0"/>
              </a:spcBef>
            </a:pPr>
            <a:r>
              <a:rPr lang="en-GB" altLang="en-US" sz="2400">
                <a:solidFill>
                  <a:srgbClr val="000000"/>
                </a:solidFill>
                <a:latin typeface="Arial" panose="020B0604020202020204" pitchFamily="34" charset="0"/>
              </a:rPr>
              <a:t> Check on progress based on time available</a:t>
            </a:r>
          </a:p>
          <a:p>
            <a:pPr>
              <a:spcBef>
                <a:spcPct val="0"/>
              </a:spcBef>
            </a:pPr>
            <a:endParaRPr lang="en-GB" altLang="en-US" sz="2000">
              <a:solidFill>
                <a:srgbClr val="000000"/>
              </a:solidFill>
              <a:latin typeface="Arial" panose="020B0604020202020204" pitchFamily="34" charset="0"/>
            </a:endParaRPr>
          </a:p>
          <a:p>
            <a:pPr>
              <a:spcBef>
                <a:spcPct val="0"/>
              </a:spcBef>
            </a:pPr>
            <a:r>
              <a:rPr lang="en-GB" altLang="en-US" sz="2400">
                <a:solidFill>
                  <a:srgbClr val="000000"/>
                </a:solidFill>
                <a:latin typeface="Arial" panose="020B0604020202020204" pitchFamily="34" charset="0"/>
              </a:rPr>
              <a:t> Stretch the ‘high flyers’ with new questions and ideas (if time allows)</a:t>
            </a:r>
          </a:p>
          <a:p>
            <a:pPr>
              <a:spcBef>
                <a:spcPct val="0"/>
              </a:spcBef>
            </a:pPr>
            <a:endParaRPr lang="en-GB" altLang="en-US" sz="1100">
              <a:solidFill>
                <a:srgbClr val="000000"/>
              </a:solidFill>
              <a:latin typeface="Arial" panose="020B0604020202020204" pitchFamily="34" charset="0"/>
            </a:endParaRPr>
          </a:p>
        </p:txBody>
      </p:sp>
      <p:sp>
        <p:nvSpPr>
          <p:cNvPr id="6" name="Rectangle 2">
            <a:extLst>
              <a:ext uri="{FF2B5EF4-FFF2-40B4-BE49-F238E27FC236}">
                <a16:creationId xmlns:a16="http://schemas.microsoft.com/office/drawing/2014/main" id="{73620D04-8880-490E-972E-AE348C22A653}"/>
              </a:ext>
            </a:extLst>
          </p:cNvPr>
          <p:cNvSpPr txBox="1">
            <a:spLocks noChangeArrowheads="1"/>
          </p:cNvSpPr>
          <p:nvPr/>
        </p:nvSpPr>
        <p:spPr bwMode="auto">
          <a:xfrm>
            <a:off x="1143000" y="0"/>
            <a:ext cx="9906000" cy="1144588"/>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GB" altLang="en-US" sz="4000" dirty="0">
                <a:latin typeface="Arial" panose="020B0604020202020204" pitchFamily="34" charset="0"/>
                <a:cs typeface="Arial" panose="020B0604020202020204" pitchFamily="34" charset="0"/>
              </a:rPr>
              <a:t>Wet Lab (and workshop) Demonstrator Roles (2):</a:t>
            </a:r>
            <a:endParaRPr lang="en-GB" altLang="en-US" sz="4000" kern="0" dirty="0">
              <a:latin typeface="Arial" panose="020B0604020202020204" pitchFamily="34" charset="0"/>
              <a:cs typeface="Arial" panose="020B0604020202020204" pitchFamily="34" charset="0"/>
            </a:endParaRPr>
          </a:p>
        </p:txBody>
      </p:sp>
      <p:sp>
        <p:nvSpPr>
          <p:cNvPr id="92165" name="TextBox 6">
            <a:extLst>
              <a:ext uri="{FF2B5EF4-FFF2-40B4-BE49-F238E27FC236}">
                <a16:creationId xmlns:a16="http://schemas.microsoft.com/office/drawing/2014/main" id="{34359535-A768-457D-984D-FB054AD337F3}"/>
              </a:ext>
            </a:extLst>
          </p:cNvPr>
          <p:cNvSpPr txBox="1">
            <a:spLocks noChangeArrowheads="1"/>
          </p:cNvSpPr>
          <p:nvPr/>
        </p:nvSpPr>
        <p:spPr bwMode="auto">
          <a:xfrm>
            <a:off x="7535864" y="914401"/>
            <a:ext cx="4821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b="1">
                <a:solidFill>
                  <a:srgbClr val="FF0000"/>
                </a:solidFill>
                <a:latin typeface="Arial" panose="020B0604020202020204" pitchFamily="34" charset="0"/>
              </a:rPr>
              <a:t>COME PREPARED!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C9306B08-8E3D-4631-AE95-B32CD404D6F6}"/>
              </a:ext>
            </a:extLst>
          </p:cNvPr>
          <p:cNvSpPr>
            <a:spLocks noGrp="1" noChangeArrowheads="1"/>
          </p:cNvSpPr>
          <p:nvPr>
            <p:ph type="title"/>
          </p:nvPr>
        </p:nvSpPr>
        <p:spPr>
          <a:xfrm>
            <a:off x="2317750" y="19050"/>
            <a:ext cx="7772400" cy="1143000"/>
          </a:xfrm>
        </p:spPr>
        <p:txBody>
          <a:bodyPr/>
          <a:lstStyle/>
          <a:p>
            <a:r>
              <a:rPr lang="en-GB" altLang="en-US">
                <a:latin typeface="Arial" panose="020B0604020202020204" pitchFamily="34" charset="0"/>
                <a:cs typeface="Arial" panose="020B0604020202020204" pitchFamily="34" charset="0"/>
              </a:rPr>
              <a:t>What to do if …….</a:t>
            </a:r>
          </a:p>
        </p:txBody>
      </p:sp>
      <p:sp>
        <p:nvSpPr>
          <p:cNvPr id="78851" name="Content Placeholder 2">
            <a:extLst>
              <a:ext uri="{FF2B5EF4-FFF2-40B4-BE49-F238E27FC236}">
                <a16:creationId xmlns:a16="http://schemas.microsoft.com/office/drawing/2014/main" id="{B40340EC-FF54-47B8-9725-6575526EEF18}"/>
              </a:ext>
            </a:extLst>
          </p:cNvPr>
          <p:cNvSpPr>
            <a:spLocks noGrp="1"/>
          </p:cNvSpPr>
          <p:nvPr>
            <p:ph idx="1"/>
          </p:nvPr>
        </p:nvSpPr>
        <p:spPr>
          <a:xfrm>
            <a:off x="1739900" y="765175"/>
            <a:ext cx="8712200" cy="4114800"/>
          </a:xfrm>
        </p:spPr>
        <p:txBody>
          <a:bodyPr/>
          <a:lstStyle/>
          <a:p>
            <a:pPr marL="0" indent="0">
              <a:buNone/>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A student arrives very late</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Students start to leave the lab very early</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A student appears not to be participating in the practical</a:t>
            </a:r>
          </a:p>
          <a:p>
            <a:pPr>
              <a:defRPr/>
            </a:pPr>
            <a:endParaRPr lang="en-GB" altLang="en-US" dirty="0">
              <a:latin typeface="Arial" panose="020B0604020202020204" pitchFamily="34" charset="0"/>
              <a:cs typeface="Arial" panose="020B0604020202020204" pitchFamily="34" charset="0"/>
            </a:endParaRPr>
          </a:p>
          <a:p>
            <a:pPr>
              <a:defRPr/>
            </a:pPr>
            <a:endParaRPr lang="en-GB" altLang="en-US" dirty="0">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6881A753-C0B4-4819-B14A-A73A59EBE16F}"/>
              </a:ext>
            </a:extLst>
          </p:cNvPr>
          <p:cNvSpPr>
            <a:spLocks noGrp="1" noChangeArrowheads="1"/>
          </p:cNvSpPr>
          <p:nvPr>
            <p:ph type="body" idx="1"/>
          </p:nvPr>
        </p:nvSpPr>
        <p:spPr>
          <a:xfrm>
            <a:off x="1919289" y="1844675"/>
            <a:ext cx="8353425" cy="4114800"/>
          </a:xfrm>
        </p:spPr>
        <p:txBody>
          <a:bodyPr/>
          <a:lstStyle/>
          <a:p>
            <a:pPr eaLnBrk="1" hangingPunct="1"/>
            <a:r>
              <a:rPr lang="en-GB" altLang="en-US">
                <a:latin typeface="Arial" panose="020B0604020202020204" pitchFamily="34" charset="0"/>
                <a:cs typeface="Arial" panose="020B0604020202020204" pitchFamily="34" charset="0"/>
              </a:rPr>
              <a:t>Give feedback to floor-leader on how the class went (but highlight any problems during the lab)</a:t>
            </a:r>
          </a:p>
          <a:p>
            <a:pPr eaLnBrk="1" hangingPunct="1"/>
            <a:endParaRPr lang="en-GB" altLang="en-US" sz="1200">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Return any class data sheets to floor-leader</a:t>
            </a:r>
          </a:p>
          <a:p>
            <a:pPr eaLnBrk="1" hangingPunct="1"/>
            <a:endParaRPr lang="en-GB" altLang="en-US" sz="1200">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Help to clear up</a:t>
            </a:r>
          </a:p>
          <a:p>
            <a:pPr eaLnBrk="1" hangingPunct="1"/>
            <a:endParaRPr lang="en-GB" altLang="en-US" sz="1200">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Ensure any contaminated / broken pipettes or equipment are reported</a:t>
            </a:r>
          </a:p>
        </p:txBody>
      </p:sp>
      <p:sp>
        <p:nvSpPr>
          <p:cNvPr id="95235" name="Rectangle 2">
            <a:extLst>
              <a:ext uri="{FF2B5EF4-FFF2-40B4-BE49-F238E27FC236}">
                <a16:creationId xmlns:a16="http://schemas.microsoft.com/office/drawing/2014/main" id="{642DE3DE-5E54-4579-A2E4-F9DCE6EF603C}"/>
              </a:ext>
            </a:extLst>
          </p:cNvPr>
          <p:cNvSpPr txBox="1">
            <a:spLocks noChangeArrowheads="1"/>
          </p:cNvSpPr>
          <p:nvPr/>
        </p:nvSpPr>
        <p:spPr bwMode="auto">
          <a:xfrm>
            <a:off x="1524000" y="4143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400">
                <a:solidFill>
                  <a:schemeClr val="tx2"/>
                </a:solidFill>
                <a:latin typeface="Arial" panose="020B0604020202020204" pitchFamily="34" charset="0"/>
                <a:cs typeface="Arial" panose="020B0604020202020204" pitchFamily="34" charset="0"/>
              </a:rPr>
              <a:t>Demonstrator roles: After the lab……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C5EEBCC-DB9D-4F27-973D-681409D700B9}"/>
              </a:ext>
            </a:extLst>
          </p:cNvPr>
          <p:cNvSpPr>
            <a:spLocks noGrp="1" noChangeArrowheads="1"/>
          </p:cNvSpPr>
          <p:nvPr>
            <p:ph type="title"/>
          </p:nvPr>
        </p:nvSpPr>
        <p:spPr>
          <a:xfrm>
            <a:off x="1557338" y="333375"/>
            <a:ext cx="9072562" cy="1143000"/>
          </a:xfrm>
        </p:spPr>
        <p:txBody>
          <a:bodyPr/>
          <a:lstStyle/>
          <a:p>
            <a:pPr eaLnBrk="1" hangingPunct="1"/>
            <a:r>
              <a:rPr lang="en-GB" altLang="en-US" sz="4000">
                <a:solidFill>
                  <a:schemeClr val="tx1"/>
                </a:solidFill>
                <a:latin typeface="Arial" panose="020B0604020202020204" pitchFamily="34" charset="0"/>
                <a:cs typeface="Arial" panose="020B0604020202020204" pitchFamily="34" charset="0"/>
              </a:rPr>
              <a:t>Other Teaching Organisations (TO)</a:t>
            </a:r>
          </a:p>
        </p:txBody>
      </p:sp>
      <p:sp>
        <p:nvSpPr>
          <p:cNvPr id="15363" name="Rectangle 3">
            <a:extLst>
              <a:ext uri="{FF2B5EF4-FFF2-40B4-BE49-F238E27FC236}">
                <a16:creationId xmlns:a16="http://schemas.microsoft.com/office/drawing/2014/main" id="{005277C3-1FD2-4195-B5EF-AA8B7EBC70A3}"/>
              </a:ext>
            </a:extLst>
          </p:cNvPr>
          <p:cNvSpPr>
            <a:spLocks noGrp="1" noChangeArrowheads="1"/>
          </p:cNvSpPr>
          <p:nvPr>
            <p:ph type="body" idx="1"/>
          </p:nvPr>
        </p:nvSpPr>
        <p:spPr>
          <a:xfrm>
            <a:off x="1847851" y="1981200"/>
            <a:ext cx="8640763" cy="4114800"/>
          </a:xfrm>
        </p:spPr>
        <p:txBody>
          <a:bodyPr/>
          <a:lstStyle/>
          <a:p>
            <a:pPr eaLnBrk="1" hangingPunct="1">
              <a:buFontTx/>
              <a:buNone/>
            </a:pPr>
            <a:r>
              <a:rPr lang="en-GB" altLang="en-US" sz="2800" dirty="0">
                <a:latin typeface="Arial" panose="020B0604020202020204" pitchFamily="34" charset="0"/>
                <a:cs typeface="Arial" panose="020B0604020202020204" pitchFamily="34" charset="0"/>
              </a:rPr>
              <a:t>	See SBS Demonstrators’ Handbook for contact details:</a:t>
            </a:r>
          </a:p>
          <a:p>
            <a:pPr eaLnBrk="1" hangingPunct="1">
              <a:buFontTx/>
              <a:buNone/>
            </a:pPr>
            <a:endParaRPr lang="en-GB" altLang="en-US" sz="2800" b="1" dirty="0">
              <a:latin typeface="Arial" panose="020B0604020202020204" pitchFamily="34" charset="0"/>
              <a:cs typeface="Arial" panose="020B0604020202020204" pitchFamily="34" charset="0"/>
            </a:endParaRPr>
          </a:p>
          <a:p>
            <a:pPr eaLnBrk="1" hangingPunct="1">
              <a:buFontTx/>
              <a:buNone/>
            </a:pPr>
            <a:r>
              <a:rPr lang="en-GB" altLang="en-US" sz="2800" b="1" dirty="0">
                <a:latin typeface="Arial" panose="020B0604020202020204" pitchFamily="34" charset="0"/>
                <a:cs typeface="Arial" panose="020B0604020202020204" pitchFamily="34" charset="0"/>
              </a:rPr>
              <a:t>BTO</a:t>
            </a:r>
            <a:r>
              <a:rPr lang="en-GB" altLang="en-US" sz="2800" dirty="0">
                <a:latin typeface="Arial" panose="020B0604020202020204" pitchFamily="34" charset="0"/>
                <a:cs typeface="Arial" panose="020B0604020202020204" pitchFamily="34" charset="0"/>
              </a:rPr>
              <a:t> 		Biology Teaching Organisation</a:t>
            </a:r>
          </a:p>
          <a:p>
            <a:pPr eaLnBrk="1" hangingPunct="1">
              <a:buFontTx/>
              <a:buNone/>
            </a:pPr>
            <a:endParaRPr lang="en-GB" altLang="en-US" sz="1600" dirty="0">
              <a:latin typeface="Arial" panose="020B0604020202020204" pitchFamily="34" charset="0"/>
              <a:cs typeface="Arial" panose="020B0604020202020204" pitchFamily="34" charset="0"/>
            </a:endParaRPr>
          </a:p>
          <a:p>
            <a:pPr eaLnBrk="1" hangingPunct="1">
              <a:buFontTx/>
              <a:buNone/>
            </a:pPr>
            <a:r>
              <a:rPr lang="en-GB" altLang="en-US" sz="2800" b="1" dirty="0">
                <a:latin typeface="Arial" panose="020B0604020202020204" pitchFamily="34" charset="0"/>
                <a:cs typeface="Arial" panose="020B0604020202020204" pitchFamily="34" charset="0"/>
              </a:rPr>
              <a:t>GTO 		</a:t>
            </a:r>
            <a:r>
              <a:rPr lang="en-GB" altLang="en-US" sz="2800" dirty="0">
                <a:latin typeface="Arial" panose="020B0604020202020204" pitchFamily="34" charset="0"/>
                <a:cs typeface="Arial" panose="020B0604020202020204" pitchFamily="34" charset="0"/>
              </a:rPr>
              <a:t>Geoscience Teaching Organisation</a:t>
            </a:r>
          </a:p>
          <a:p>
            <a:pPr eaLnBrk="1" hangingPunct="1">
              <a:buFontTx/>
              <a:buNone/>
            </a:pPr>
            <a:endParaRPr lang="en-GB" altLang="en-US" sz="1600" dirty="0">
              <a:latin typeface="Arial" panose="020B0604020202020204" pitchFamily="34" charset="0"/>
              <a:cs typeface="Arial" panose="020B0604020202020204" pitchFamily="34" charset="0"/>
            </a:endParaRPr>
          </a:p>
          <a:p>
            <a:pPr eaLnBrk="1" hangingPunct="1">
              <a:buFontTx/>
              <a:buNone/>
            </a:pPr>
            <a:r>
              <a:rPr lang="en-GB" altLang="en-US" sz="2800" b="1" dirty="0">
                <a:latin typeface="Arial" panose="020B0604020202020204" pitchFamily="34" charset="0"/>
                <a:cs typeface="Arial" panose="020B0604020202020204" pitchFamily="34" charset="0"/>
              </a:rPr>
              <a:t>CTO</a:t>
            </a:r>
            <a:r>
              <a:rPr lang="en-GB" altLang="en-US" sz="2800" dirty="0">
                <a:latin typeface="Arial" panose="020B0604020202020204" pitchFamily="34" charset="0"/>
                <a:cs typeface="Arial" panose="020B0604020202020204" pitchFamily="34" charset="0"/>
              </a:rPr>
              <a:t> 		Chemistry Teaching Organisation</a:t>
            </a:r>
          </a:p>
          <a:p>
            <a:pPr eaLnBrk="1" hangingPunct="1">
              <a:buFontTx/>
              <a:buNone/>
            </a:pPr>
            <a:endParaRPr lang="en-GB" altLang="en-US" sz="1800" dirty="0">
              <a:latin typeface="Arial" panose="020B0604020202020204" pitchFamily="34" charset="0"/>
              <a:cs typeface="Arial" panose="020B0604020202020204" pitchFamily="34" charset="0"/>
            </a:endParaRPr>
          </a:p>
          <a:p>
            <a:pPr eaLnBrk="1" hangingPunct="1">
              <a:buFontTx/>
              <a:buNone/>
            </a:pPr>
            <a:r>
              <a:rPr lang="en-GB" altLang="en-US" sz="2800" b="1" dirty="0">
                <a:latin typeface="Arial" panose="020B0604020202020204" pitchFamily="34" charset="0"/>
                <a:cs typeface="Arial" panose="020B0604020202020204" pitchFamily="34" charset="0"/>
              </a:rPr>
              <a:t>BMTO 	</a:t>
            </a:r>
            <a:r>
              <a:rPr lang="en-GB" altLang="en-US" sz="2800" dirty="0">
                <a:latin typeface="Arial" panose="020B0604020202020204" pitchFamily="34" charset="0"/>
                <a:cs typeface="Arial" panose="020B0604020202020204" pitchFamily="34" charset="0"/>
              </a:rPr>
              <a:t>Biomedical Teaching Organisation</a:t>
            </a:r>
            <a:endParaRPr lang="en-GB" altLang="en-US" sz="2800" b="1" dirty="0">
              <a:latin typeface="Arial" panose="020B06040202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9CD8867B-3425-4E00-846E-2F69693C9753}"/>
              </a:ext>
            </a:extLst>
          </p:cNvPr>
          <p:cNvSpPr>
            <a:spLocks noChangeArrowheads="1"/>
          </p:cNvSpPr>
          <p:nvPr/>
        </p:nvSpPr>
        <p:spPr bwMode="auto">
          <a:xfrm>
            <a:off x="1736725" y="5084763"/>
            <a:ext cx="882015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69875">
              <a:spcBef>
                <a:spcPct val="20000"/>
              </a:spcBef>
              <a:buChar char="•"/>
              <a:defRPr sz="3200">
                <a:solidFill>
                  <a:schemeClr val="tx1"/>
                </a:solidFill>
                <a:latin typeface="Times New Roman" panose="02020603050405020304" pitchFamily="18" charset="0"/>
              </a:defRPr>
            </a:lvl1pPr>
            <a:lvl2pPr marL="742950" indent="-285750" defTabSz="269875">
              <a:spcBef>
                <a:spcPct val="20000"/>
              </a:spcBef>
              <a:buChar char="–"/>
              <a:defRPr sz="2800">
                <a:solidFill>
                  <a:schemeClr val="tx1"/>
                </a:solidFill>
                <a:latin typeface="Times New Roman" panose="02020603050405020304" pitchFamily="18" charset="0"/>
              </a:defRPr>
            </a:lvl2pPr>
            <a:lvl3pPr marL="1143000" indent="-228600" defTabSz="269875">
              <a:spcBef>
                <a:spcPct val="20000"/>
              </a:spcBef>
              <a:buChar char="•"/>
              <a:defRPr sz="2400">
                <a:solidFill>
                  <a:schemeClr val="tx1"/>
                </a:solidFill>
                <a:latin typeface="Times New Roman" panose="02020603050405020304" pitchFamily="18" charset="0"/>
              </a:defRPr>
            </a:lvl3pPr>
            <a:lvl4pPr marL="1600200" indent="-228600" defTabSz="269875">
              <a:spcBef>
                <a:spcPct val="20000"/>
              </a:spcBef>
              <a:buChar char="–"/>
              <a:defRPr sz="2000">
                <a:solidFill>
                  <a:schemeClr val="tx1"/>
                </a:solidFill>
                <a:latin typeface="Times New Roman" panose="02020603050405020304" pitchFamily="18" charset="0"/>
              </a:defRPr>
            </a:lvl4pPr>
            <a:lvl5pPr marL="2057400" indent="-228600" defTabSz="269875">
              <a:spcBef>
                <a:spcPct val="20000"/>
              </a:spcBef>
              <a:buChar char="»"/>
              <a:defRPr sz="2000">
                <a:solidFill>
                  <a:schemeClr val="tx1"/>
                </a:solidFill>
                <a:latin typeface="Times New Roman" panose="02020603050405020304" pitchFamily="18" charset="0"/>
              </a:defRPr>
            </a:lvl5pPr>
            <a:lvl6pPr marL="25146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400">
                <a:latin typeface="Arial" panose="020B0604020202020204" pitchFamily="34" charset="0"/>
              </a:rPr>
              <a:t> 	When several of your students are asking the same question</a:t>
            </a:r>
          </a:p>
          <a:p>
            <a:pPr>
              <a:spcBef>
                <a:spcPct val="0"/>
              </a:spcBef>
            </a:pPr>
            <a:endParaRPr lang="en-GB" altLang="en-US" sz="1000">
              <a:latin typeface="Arial" panose="020B0604020202020204" pitchFamily="34" charset="0"/>
            </a:endParaRPr>
          </a:p>
          <a:p>
            <a:pPr>
              <a:spcBef>
                <a:spcPct val="0"/>
              </a:spcBef>
            </a:pPr>
            <a:r>
              <a:rPr lang="en-GB" altLang="en-US" sz="2400">
                <a:latin typeface="Arial" panose="020B0604020202020204" pitchFamily="34" charset="0"/>
              </a:rPr>
              <a:t> 	When teaching a bench skill to everyone</a:t>
            </a:r>
          </a:p>
        </p:txBody>
      </p:sp>
      <p:sp>
        <p:nvSpPr>
          <p:cNvPr id="97283" name="Rectangle 4">
            <a:extLst>
              <a:ext uri="{FF2B5EF4-FFF2-40B4-BE49-F238E27FC236}">
                <a16:creationId xmlns:a16="http://schemas.microsoft.com/office/drawing/2014/main" id="{E7D9CAAB-5C20-4098-8270-1B0D5AE01A46}"/>
              </a:ext>
            </a:extLst>
          </p:cNvPr>
          <p:cNvSpPr>
            <a:spLocks noChangeArrowheads="1"/>
          </p:cNvSpPr>
          <p:nvPr/>
        </p:nvSpPr>
        <p:spPr bwMode="auto">
          <a:xfrm>
            <a:off x="1736725" y="1047751"/>
            <a:ext cx="88201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Students normally work in groups (usually in pairs, but course book will give details) - normally students do not work on their own in a lab practical</a:t>
            </a: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Let your floor-leader know if you have a lone student in your group</a:t>
            </a:r>
          </a:p>
        </p:txBody>
      </p:sp>
      <p:sp>
        <p:nvSpPr>
          <p:cNvPr id="97284" name="Rectangle 5">
            <a:extLst>
              <a:ext uri="{FF2B5EF4-FFF2-40B4-BE49-F238E27FC236}">
                <a16:creationId xmlns:a16="http://schemas.microsoft.com/office/drawing/2014/main" id="{83B9F759-5376-4E8D-9F79-4F656D727936}"/>
              </a:ext>
            </a:extLst>
          </p:cNvPr>
          <p:cNvSpPr>
            <a:spLocks noChangeArrowheads="1"/>
          </p:cNvSpPr>
          <p:nvPr/>
        </p:nvSpPr>
        <p:spPr bwMode="auto">
          <a:xfrm>
            <a:off x="1736726" y="4473576"/>
            <a:ext cx="57959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b="1">
                <a:solidFill>
                  <a:schemeClr val="tx2"/>
                </a:solidFill>
                <a:latin typeface="Arial" panose="020B0604020202020204" pitchFamily="34" charset="0"/>
              </a:rPr>
              <a:t>Bring smaller groups together …</a:t>
            </a:r>
          </a:p>
        </p:txBody>
      </p:sp>
      <p:sp>
        <p:nvSpPr>
          <p:cNvPr id="97285" name="Text Box 6">
            <a:extLst>
              <a:ext uri="{FF2B5EF4-FFF2-40B4-BE49-F238E27FC236}">
                <a16:creationId xmlns:a16="http://schemas.microsoft.com/office/drawing/2014/main" id="{E2F30A11-EC35-41A5-B5E4-9B8EF3373A7F}"/>
              </a:ext>
            </a:extLst>
          </p:cNvPr>
          <p:cNvSpPr txBox="1">
            <a:spLocks noChangeArrowheads="1"/>
          </p:cNvSpPr>
          <p:nvPr/>
        </p:nvSpPr>
        <p:spPr bwMode="auto">
          <a:xfrm>
            <a:off x="3935414" y="74614"/>
            <a:ext cx="484822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400">
                <a:latin typeface="Arial" panose="020B0604020202020204" pitchFamily="34" charset="0"/>
              </a:rPr>
              <a:t>Working in Groups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D784204D-5810-4349-8F3A-0AC4BAFD120F}"/>
              </a:ext>
            </a:extLst>
          </p:cNvPr>
          <p:cNvSpPr>
            <a:spLocks noGrp="1" noChangeArrowheads="1"/>
          </p:cNvSpPr>
          <p:nvPr>
            <p:ph type="title"/>
          </p:nvPr>
        </p:nvSpPr>
        <p:spPr/>
        <p:txBody>
          <a:bodyPr/>
          <a:lstStyle/>
          <a:p>
            <a:pPr eaLnBrk="1" hangingPunct="1"/>
            <a:r>
              <a:rPr lang="en-GB" altLang="en-US">
                <a:solidFill>
                  <a:schemeClr val="tx1"/>
                </a:solidFill>
                <a:latin typeface="Arial" panose="020B0604020202020204" pitchFamily="34" charset="0"/>
                <a:cs typeface="Arial" panose="020B0604020202020204" pitchFamily="34" charset="0"/>
              </a:rPr>
              <a:t>Group discussion</a:t>
            </a:r>
          </a:p>
        </p:txBody>
      </p:sp>
      <p:sp>
        <p:nvSpPr>
          <p:cNvPr id="99331" name="Content Placeholder 2">
            <a:extLst>
              <a:ext uri="{FF2B5EF4-FFF2-40B4-BE49-F238E27FC236}">
                <a16:creationId xmlns:a16="http://schemas.microsoft.com/office/drawing/2014/main" id="{9FDCEAC6-66E3-41B1-810A-12AF1B073661}"/>
              </a:ext>
            </a:extLst>
          </p:cNvPr>
          <p:cNvSpPr>
            <a:spLocks noGrp="1" noChangeArrowheads="1"/>
          </p:cNvSpPr>
          <p:nvPr>
            <p:ph idx="1"/>
          </p:nvPr>
        </p:nvSpPr>
        <p:spPr>
          <a:xfrm>
            <a:off x="2209801" y="1981200"/>
            <a:ext cx="8207375" cy="800100"/>
          </a:xfrm>
        </p:spPr>
        <p:txBody>
          <a:bodyPr/>
          <a:lstStyle/>
          <a:p>
            <a:pPr eaLnBrk="1" hangingPunct="1"/>
            <a:r>
              <a:rPr lang="en-GB" altLang="en-US">
                <a:latin typeface="Arial" panose="020B0604020202020204" pitchFamily="34" charset="0"/>
                <a:cs typeface="Arial" panose="020B0604020202020204" pitchFamily="34" charset="0"/>
              </a:rPr>
              <a:t>Why might a student NOT ask a question?</a:t>
            </a:r>
          </a:p>
        </p:txBody>
      </p:sp>
      <p:sp>
        <p:nvSpPr>
          <p:cNvPr id="99332" name="TextBox 3">
            <a:extLst>
              <a:ext uri="{FF2B5EF4-FFF2-40B4-BE49-F238E27FC236}">
                <a16:creationId xmlns:a16="http://schemas.microsoft.com/office/drawing/2014/main" id="{3057C121-1172-4551-BFE1-E8E5B97716D9}"/>
              </a:ext>
            </a:extLst>
          </p:cNvPr>
          <p:cNvSpPr txBox="1">
            <a:spLocks noChangeArrowheads="1"/>
          </p:cNvSpPr>
          <p:nvPr/>
        </p:nvSpPr>
        <p:spPr bwMode="auto">
          <a:xfrm>
            <a:off x="1558925" y="-26988"/>
            <a:ext cx="1595438"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latin typeface="Arial" panose="020B0604020202020204" pitchFamily="34" charset="0"/>
              </a:rPr>
              <a:t>Group activity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0354" name="Rectangle 1">
            <a:extLst>
              <a:ext uri="{FF2B5EF4-FFF2-40B4-BE49-F238E27FC236}">
                <a16:creationId xmlns:a16="http://schemas.microsoft.com/office/drawing/2014/main" id="{21CAAA4F-7B8A-469E-BB03-3940D7B74104}"/>
              </a:ext>
            </a:extLst>
          </p:cNvPr>
          <p:cNvSpPr>
            <a:spLocks noChangeArrowheads="1"/>
          </p:cNvSpPr>
          <p:nvPr/>
        </p:nvSpPr>
        <p:spPr bwMode="auto">
          <a:xfrm>
            <a:off x="2424114" y="115888"/>
            <a:ext cx="7881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a:latin typeface="Arial" panose="020B0604020202020204" pitchFamily="34" charset="0"/>
                <a:cs typeface="Arial" panose="020B0604020202020204" pitchFamily="34" charset="0"/>
              </a:rPr>
              <a:t>Why might a student </a:t>
            </a:r>
            <a:r>
              <a:rPr lang="en-GB" altLang="en-US" b="1">
                <a:latin typeface="Arial" panose="020B0604020202020204" pitchFamily="34" charset="0"/>
                <a:cs typeface="Arial" panose="020B0604020202020204" pitchFamily="34" charset="0"/>
              </a:rPr>
              <a:t>NOT</a:t>
            </a:r>
            <a:r>
              <a:rPr lang="en-GB" altLang="en-US">
                <a:latin typeface="Arial" panose="020B0604020202020204" pitchFamily="34" charset="0"/>
                <a:cs typeface="Arial" panose="020B0604020202020204" pitchFamily="34" charset="0"/>
              </a:rPr>
              <a:t> ask a question?</a:t>
            </a:r>
          </a:p>
        </p:txBody>
      </p:sp>
      <p:sp>
        <p:nvSpPr>
          <p:cNvPr id="100355" name="Rectangle 4">
            <a:extLst>
              <a:ext uri="{FF2B5EF4-FFF2-40B4-BE49-F238E27FC236}">
                <a16:creationId xmlns:a16="http://schemas.microsoft.com/office/drawing/2014/main" id="{A69CF303-DA65-4349-A07D-E8F3F388284D}"/>
              </a:ext>
            </a:extLst>
          </p:cNvPr>
          <p:cNvSpPr>
            <a:spLocks noChangeArrowheads="1"/>
          </p:cNvSpPr>
          <p:nvPr/>
        </p:nvSpPr>
        <p:spPr bwMode="auto">
          <a:xfrm>
            <a:off x="1631950" y="914400"/>
            <a:ext cx="8567738"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Courier New" panose="02070309020205020404" pitchFamily="49" charset="0"/>
              <a:buChar char="o"/>
            </a:pPr>
            <a:r>
              <a:rPr lang="en-GB" altLang="en-US" sz="2000">
                <a:latin typeface="Arial" panose="020B0604020202020204" pitchFamily="34" charset="0"/>
              </a:rPr>
              <a:t>They know the answer or know what they are doing!</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They think that they are the only one that doesn’t know</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They don’t want to look foolish / appear stupid</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They are not interested</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Their cultural B/G means they will not ask questions </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Their cultural B/G means they don’t know how to ask questions</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English is not their first language:</a:t>
            </a:r>
          </a:p>
          <a:p>
            <a:pPr lvl="1">
              <a:spcBef>
                <a:spcPct val="0"/>
              </a:spcBef>
              <a:buFont typeface="Courier New" panose="02070309020205020404" pitchFamily="49" charset="0"/>
              <a:buChar char="o"/>
            </a:pPr>
            <a:r>
              <a:rPr lang="en-GB" altLang="en-US" sz="2000">
                <a:latin typeface="Arial" panose="020B0604020202020204" pitchFamily="34" charset="0"/>
              </a:rPr>
              <a:t>Thus may be apprehensive of speaking out in front of others</a:t>
            </a:r>
          </a:p>
          <a:p>
            <a:pPr lvl="1">
              <a:spcBef>
                <a:spcPct val="0"/>
              </a:spcBef>
              <a:buFont typeface="Courier New" panose="02070309020205020404" pitchFamily="49" charset="0"/>
              <a:buChar char="o"/>
            </a:pPr>
            <a:r>
              <a:rPr lang="en-GB" altLang="en-US" sz="2000">
                <a:latin typeface="Arial" panose="020B0604020202020204" pitchFamily="34" charset="0"/>
              </a:rPr>
              <a:t>Lack the vocabulary to formulate the question </a:t>
            </a:r>
          </a:p>
          <a:p>
            <a:pPr lvl="1">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They may need longer to process the information before they are in a position to ask a question</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They want to go away and find out the answer for themselves</a:t>
            </a:r>
          </a:p>
          <a:p>
            <a:pPr>
              <a:spcBef>
                <a:spcPct val="0"/>
              </a:spcBef>
              <a:buFont typeface="Courier New" panose="02070309020205020404" pitchFamily="49" charset="0"/>
              <a:buChar char="o"/>
            </a:pPr>
            <a:endParaRPr lang="en-GB" altLang="en-US" sz="1100">
              <a:latin typeface="Arial" panose="020B0604020202020204" pitchFamily="34" charset="0"/>
            </a:endParaRPr>
          </a:p>
          <a:p>
            <a:pPr>
              <a:spcBef>
                <a:spcPct val="0"/>
              </a:spcBef>
              <a:buFont typeface="Courier New" panose="02070309020205020404" pitchFamily="49" charset="0"/>
              <a:buChar char="o"/>
            </a:pPr>
            <a:r>
              <a:rPr lang="en-GB" altLang="en-US" sz="2000">
                <a:latin typeface="Arial" panose="020B0604020202020204" pitchFamily="34" charset="0"/>
              </a:rPr>
              <a:t>They are so confused / lost that they don’t know what to ask!</a:t>
            </a:r>
          </a:p>
        </p:txBody>
      </p:sp>
      <p:sp>
        <p:nvSpPr>
          <p:cNvPr id="100356" name="TextBox 3">
            <a:extLst>
              <a:ext uri="{FF2B5EF4-FFF2-40B4-BE49-F238E27FC236}">
                <a16:creationId xmlns:a16="http://schemas.microsoft.com/office/drawing/2014/main" id="{681DABF1-F410-4A4C-ACC4-10B34CA8F972}"/>
              </a:ext>
            </a:extLst>
          </p:cNvPr>
          <p:cNvSpPr txBox="1">
            <a:spLocks noChangeArrowheads="1"/>
          </p:cNvSpPr>
          <p:nvPr/>
        </p:nvSpPr>
        <p:spPr bwMode="auto">
          <a:xfrm>
            <a:off x="9072564" y="6489700"/>
            <a:ext cx="159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solidFill>
                  <a:srgbClr val="FF0000"/>
                </a:solidFill>
                <a:latin typeface="Arial" panose="020B0604020202020204" pitchFamily="34" charset="0"/>
              </a:rPr>
              <a:t>Group activity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AE800FA-B42A-42AB-AEF4-BDD691C0035D}"/>
              </a:ext>
            </a:extLst>
          </p:cNvPr>
          <p:cNvSpPr>
            <a:spLocks noGrp="1" noChangeArrowheads="1"/>
          </p:cNvSpPr>
          <p:nvPr>
            <p:ph type="title"/>
          </p:nvPr>
        </p:nvSpPr>
        <p:spPr>
          <a:xfrm>
            <a:off x="2279650" y="-31750"/>
            <a:ext cx="7772400" cy="1143000"/>
          </a:xfrm>
        </p:spPr>
        <p:txBody>
          <a:bodyPr/>
          <a:lstStyle/>
          <a:p>
            <a:pPr eaLnBrk="1" hangingPunct="1"/>
            <a:r>
              <a:rPr lang="en-GB" altLang="en-US">
                <a:latin typeface="Arial" panose="020B0604020202020204" pitchFamily="34" charset="0"/>
                <a:cs typeface="Arial" panose="020B0604020202020204" pitchFamily="34" charset="0"/>
              </a:rPr>
              <a:t>Laboratory Record Keeping</a:t>
            </a:r>
          </a:p>
        </p:txBody>
      </p:sp>
      <p:sp>
        <p:nvSpPr>
          <p:cNvPr id="102403" name="Rectangle 3">
            <a:extLst>
              <a:ext uri="{FF2B5EF4-FFF2-40B4-BE49-F238E27FC236}">
                <a16:creationId xmlns:a16="http://schemas.microsoft.com/office/drawing/2014/main" id="{2D9FD996-2E6B-4A06-AFCA-77534794032A}"/>
              </a:ext>
            </a:extLst>
          </p:cNvPr>
          <p:cNvSpPr>
            <a:spLocks noGrp="1" noChangeArrowheads="1"/>
          </p:cNvSpPr>
          <p:nvPr>
            <p:ph type="body" idx="1"/>
          </p:nvPr>
        </p:nvSpPr>
        <p:spPr>
          <a:xfrm>
            <a:off x="1524000" y="895351"/>
            <a:ext cx="9144000" cy="2600325"/>
          </a:xfrm>
        </p:spPr>
        <p:txBody>
          <a:bodyPr/>
          <a:lstStyle/>
          <a:p>
            <a:pPr eaLnBrk="1" hangingPunct="1">
              <a:buFont typeface="Wingdings" panose="05000000000000000000" pitchFamily="2" charset="2"/>
              <a:buChar char="q"/>
            </a:pPr>
            <a:r>
              <a:rPr lang="en-GB" altLang="en-US" sz="3100">
                <a:latin typeface="Arial" panose="020B0604020202020204" pitchFamily="34" charset="0"/>
                <a:cs typeface="Arial" panose="020B0604020202020204" pitchFamily="34" charset="0"/>
              </a:rPr>
              <a:t>   Remind students that developing their record keeping skills at undergraduate level can prepare them for their final year </a:t>
            </a:r>
            <a:r>
              <a:rPr lang="en-GB" altLang="en-US">
                <a:latin typeface="Arial" panose="020B0604020202020204" pitchFamily="34" charset="0"/>
                <a:cs typeface="Arial" panose="020B0604020202020204" pitchFamily="34" charset="0"/>
              </a:rPr>
              <a:t>Undergraduate project as well as Post-Graduate Taught (PGT) </a:t>
            </a:r>
            <a:r>
              <a:rPr lang="en-GB" altLang="en-US" sz="3100">
                <a:latin typeface="Arial" panose="020B0604020202020204" pitchFamily="34" charset="0"/>
                <a:cs typeface="Arial" panose="020B0604020202020204" pitchFamily="34" charset="0"/>
              </a:rPr>
              <a:t>projects</a:t>
            </a:r>
          </a:p>
          <a:p>
            <a:pPr eaLnBrk="1" hangingPunct="1">
              <a:buFont typeface="Wingdings" panose="05000000000000000000" pitchFamily="2" charset="2"/>
              <a:buChar char="q"/>
            </a:pPr>
            <a:r>
              <a:rPr lang="en-GB" altLang="en-US" sz="3100">
                <a:latin typeface="Arial" panose="020B0604020202020204" pitchFamily="34" charset="0"/>
                <a:cs typeface="Arial" panose="020B0604020202020204" pitchFamily="34" charset="0"/>
              </a:rPr>
              <a:t>   Tell them that record-keeping skills are essential in research</a:t>
            </a:r>
          </a:p>
        </p:txBody>
      </p:sp>
      <p:sp>
        <p:nvSpPr>
          <p:cNvPr id="4" name="Rectangle 2">
            <a:extLst>
              <a:ext uri="{FF2B5EF4-FFF2-40B4-BE49-F238E27FC236}">
                <a16:creationId xmlns:a16="http://schemas.microsoft.com/office/drawing/2014/main" id="{409A2487-3F9A-4389-8C0B-5372E40AF08D}"/>
              </a:ext>
            </a:extLst>
          </p:cNvPr>
          <p:cNvSpPr txBox="1">
            <a:spLocks noChangeArrowheads="1"/>
          </p:cNvSpPr>
          <p:nvPr/>
        </p:nvSpPr>
        <p:spPr bwMode="auto">
          <a:xfrm>
            <a:off x="1847850" y="4178300"/>
            <a:ext cx="7772400" cy="11430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GB" altLang="en-US" kern="0" dirty="0">
                <a:latin typeface="Arial" panose="020B0604020202020204" pitchFamily="34" charset="0"/>
                <a:cs typeface="Arial" panose="020B0604020202020204" pitchFamily="34" charset="0"/>
              </a:rPr>
              <a:t>Lab books</a:t>
            </a:r>
          </a:p>
        </p:txBody>
      </p:sp>
      <p:sp>
        <p:nvSpPr>
          <p:cNvPr id="5" name="Content Placeholder 1">
            <a:extLst>
              <a:ext uri="{FF2B5EF4-FFF2-40B4-BE49-F238E27FC236}">
                <a16:creationId xmlns:a16="http://schemas.microsoft.com/office/drawing/2014/main" id="{2166CC7F-E12E-421A-8138-17B639841BB2}"/>
              </a:ext>
            </a:extLst>
          </p:cNvPr>
          <p:cNvSpPr txBox="1">
            <a:spLocks/>
          </p:cNvSpPr>
          <p:nvPr/>
        </p:nvSpPr>
        <p:spPr bwMode="auto">
          <a:xfrm>
            <a:off x="1595438" y="5057776"/>
            <a:ext cx="9072562" cy="180022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3100" kern="0" dirty="0">
                <a:latin typeface="Arial" panose="020B0604020202020204" pitchFamily="34" charset="0"/>
                <a:cs typeface="Arial" panose="020B0604020202020204" pitchFamily="34" charset="0"/>
              </a:rPr>
              <a:t>We encourage students to keep a lab book for their practicals </a:t>
            </a:r>
          </a:p>
          <a:p>
            <a:pPr>
              <a:defRPr/>
            </a:pPr>
            <a:r>
              <a:rPr lang="en-GB" sz="3100" kern="0" dirty="0">
                <a:latin typeface="Arial" panose="020B0604020202020204" pitchFamily="34" charset="0"/>
                <a:cs typeface="Arial" panose="020B0604020202020204" pitchFamily="34" charset="0"/>
              </a:rPr>
              <a:t>You will be told if a lab book is part of their ICA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3426" name="Rectangle 4">
            <a:extLst>
              <a:ext uri="{FF2B5EF4-FFF2-40B4-BE49-F238E27FC236}">
                <a16:creationId xmlns:a16="http://schemas.microsoft.com/office/drawing/2014/main" id="{481A503D-B44D-4C7F-8A57-10D36C32ACDA}"/>
              </a:ext>
            </a:extLst>
          </p:cNvPr>
          <p:cNvSpPr>
            <a:spLocks noChangeArrowheads="1"/>
          </p:cNvSpPr>
          <p:nvPr/>
        </p:nvSpPr>
        <p:spPr bwMode="auto">
          <a:xfrm>
            <a:off x="2135188" y="23495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400" b="1">
                <a:solidFill>
                  <a:schemeClr val="tx2"/>
                </a:solidFill>
                <a:latin typeface="Arial" panose="020B0604020202020204" pitchFamily="34" charset="0"/>
                <a:cs typeface="Arial" panose="020B0604020202020204" pitchFamily="34" charset="0"/>
              </a:rPr>
              <a:t>Pastoral care</a:t>
            </a:r>
            <a:endParaRPr lang="en-GB" altLang="en-US" sz="4400">
              <a:solidFill>
                <a:schemeClr val="tx2"/>
              </a:solidFill>
              <a:latin typeface="Arial" panose="020B0604020202020204" pitchFamily="34" charset="0"/>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52F68CD-FB0D-47CC-9DB2-282336094785}"/>
              </a:ext>
            </a:extLst>
          </p:cNvPr>
          <p:cNvSpPr>
            <a:spLocks noGrp="1" noChangeArrowheads="1"/>
          </p:cNvSpPr>
          <p:nvPr>
            <p:ph type="title"/>
          </p:nvPr>
        </p:nvSpPr>
        <p:spPr>
          <a:xfrm>
            <a:off x="2209800" y="-238125"/>
            <a:ext cx="7772400" cy="1143000"/>
          </a:xfrm>
        </p:spPr>
        <p:txBody>
          <a:bodyPr/>
          <a:lstStyle/>
          <a:p>
            <a:pPr eaLnBrk="1" hangingPunct="1"/>
            <a:r>
              <a:rPr lang="en-GB" altLang="en-US" sz="4000" b="1">
                <a:latin typeface="Arial" panose="020B0604020202020204" pitchFamily="34" charset="0"/>
                <a:cs typeface="Arial" panose="020B0604020202020204" pitchFamily="34" charset="0"/>
              </a:rPr>
              <a:t>Pastoral Care</a:t>
            </a:r>
            <a:endParaRPr lang="en-GB" altLang="en-US" sz="3600">
              <a:latin typeface="Arial" panose="020B0604020202020204" pitchFamily="34" charset="0"/>
              <a:cs typeface="Arial" panose="020B0604020202020204" pitchFamily="34" charset="0"/>
            </a:endParaRPr>
          </a:p>
        </p:txBody>
      </p:sp>
      <p:sp>
        <p:nvSpPr>
          <p:cNvPr id="104451" name="Rectangle 3">
            <a:extLst>
              <a:ext uri="{FF2B5EF4-FFF2-40B4-BE49-F238E27FC236}">
                <a16:creationId xmlns:a16="http://schemas.microsoft.com/office/drawing/2014/main" id="{12FBDD7A-3522-4FFC-A650-BE41BE3AC2B1}"/>
              </a:ext>
            </a:extLst>
          </p:cNvPr>
          <p:cNvSpPr>
            <a:spLocks noGrp="1" noChangeArrowheads="1"/>
          </p:cNvSpPr>
          <p:nvPr>
            <p:ph type="body" idx="1"/>
          </p:nvPr>
        </p:nvSpPr>
        <p:spPr>
          <a:xfrm>
            <a:off x="1571626" y="725489"/>
            <a:ext cx="9204325" cy="1279525"/>
          </a:xfrm>
        </p:spPr>
        <p:txBody>
          <a:bodyPr/>
          <a:lstStyle/>
          <a:p>
            <a:pPr eaLnBrk="1" hangingPunct="1"/>
            <a:r>
              <a:rPr lang="en-GB" altLang="en-US" sz="2800">
                <a:latin typeface="Arial" panose="020B0604020202020204" pitchFamily="34" charset="0"/>
                <a:cs typeface="Arial" panose="020B0604020202020204" pitchFamily="34" charset="0"/>
              </a:rPr>
              <a:t>A student’s behaviour may cause you concern</a:t>
            </a:r>
          </a:p>
          <a:p>
            <a:pPr eaLnBrk="1" hangingPunct="1"/>
            <a:endParaRPr lang="en-GB" altLang="en-US" sz="800">
              <a:latin typeface="Arial" panose="020B0604020202020204" pitchFamily="34" charset="0"/>
              <a:cs typeface="Arial" panose="020B0604020202020204" pitchFamily="34" charset="0"/>
            </a:endParaRPr>
          </a:p>
          <a:p>
            <a:pPr eaLnBrk="1" hangingPunct="1"/>
            <a:r>
              <a:rPr lang="en-GB" altLang="en-US" sz="2800">
                <a:latin typeface="Arial" panose="020B0604020202020204" pitchFamily="34" charset="0"/>
                <a:cs typeface="Arial" panose="020B0604020202020204" pitchFamily="34" charset="0"/>
              </a:rPr>
              <a:t>A student may tell you they have personal problems</a:t>
            </a:r>
          </a:p>
        </p:txBody>
      </p:sp>
      <p:sp>
        <p:nvSpPr>
          <p:cNvPr id="104452" name="Rectangle 5">
            <a:extLst>
              <a:ext uri="{FF2B5EF4-FFF2-40B4-BE49-F238E27FC236}">
                <a16:creationId xmlns:a16="http://schemas.microsoft.com/office/drawing/2014/main" id="{B7EBA836-AF35-4B4C-9FFE-B5F22C87B945}"/>
              </a:ext>
            </a:extLst>
          </p:cNvPr>
          <p:cNvSpPr>
            <a:spLocks noChangeArrowheads="1"/>
          </p:cNvSpPr>
          <p:nvPr/>
        </p:nvSpPr>
        <p:spPr bwMode="auto">
          <a:xfrm>
            <a:off x="1524001" y="2662238"/>
            <a:ext cx="89884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69875">
              <a:spcBef>
                <a:spcPct val="20000"/>
              </a:spcBef>
              <a:buChar char="•"/>
              <a:defRPr sz="3200">
                <a:solidFill>
                  <a:schemeClr val="tx1"/>
                </a:solidFill>
                <a:latin typeface="Times New Roman" panose="02020603050405020304" pitchFamily="18" charset="0"/>
              </a:defRPr>
            </a:lvl1pPr>
            <a:lvl2pPr marL="742950" indent="-285750" defTabSz="269875">
              <a:spcBef>
                <a:spcPct val="20000"/>
              </a:spcBef>
              <a:buChar char="–"/>
              <a:defRPr sz="2800">
                <a:solidFill>
                  <a:schemeClr val="tx1"/>
                </a:solidFill>
                <a:latin typeface="Times New Roman" panose="02020603050405020304" pitchFamily="18" charset="0"/>
              </a:defRPr>
            </a:lvl2pPr>
            <a:lvl3pPr marL="1143000" indent="-228600" defTabSz="269875">
              <a:spcBef>
                <a:spcPct val="20000"/>
              </a:spcBef>
              <a:buChar char="•"/>
              <a:defRPr sz="2400">
                <a:solidFill>
                  <a:schemeClr val="tx1"/>
                </a:solidFill>
                <a:latin typeface="Times New Roman" panose="02020603050405020304" pitchFamily="18" charset="0"/>
              </a:defRPr>
            </a:lvl3pPr>
            <a:lvl4pPr marL="1600200" indent="-228600" defTabSz="269875">
              <a:spcBef>
                <a:spcPct val="20000"/>
              </a:spcBef>
              <a:buChar char="–"/>
              <a:defRPr sz="2000">
                <a:solidFill>
                  <a:schemeClr val="tx1"/>
                </a:solidFill>
                <a:latin typeface="Times New Roman" panose="02020603050405020304" pitchFamily="18" charset="0"/>
              </a:defRPr>
            </a:lvl4pPr>
            <a:lvl5pPr marL="2057400" indent="-228600" defTabSz="269875">
              <a:spcBef>
                <a:spcPct val="20000"/>
              </a:spcBef>
              <a:buChar char="»"/>
              <a:defRPr sz="2000">
                <a:solidFill>
                  <a:schemeClr val="tx1"/>
                </a:solidFill>
                <a:latin typeface="Times New Roman" panose="02020603050405020304" pitchFamily="18" charset="0"/>
              </a:defRPr>
            </a:lvl5pPr>
            <a:lvl6pPr marL="25146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latin typeface="Arial" panose="020B0604020202020204" pitchFamily="34" charset="0"/>
                <a:cs typeface="Arial" panose="020B0604020202020204" pitchFamily="34" charset="0"/>
              </a:rPr>
              <a:t>All students, Undergraduate or Post-Graduate Taught, will have a </a:t>
            </a:r>
            <a:r>
              <a:rPr lang="en-GB" altLang="en-US" sz="2400" b="1">
                <a:latin typeface="Arial" panose="020B0604020202020204" pitchFamily="34" charset="0"/>
                <a:cs typeface="Arial" panose="020B0604020202020204" pitchFamily="34" charset="0"/>
              </a:rPr>
              <a:t>Student Advisor (SA)</a:t>
            </a:r>
          </a:p>
        </p:txBody>
      </p:sp>
      <p:sp>
        <p:nvSpPr>
          <p:cNvPr id="104453" name="TextBox 2">
            <a:extLst>
              <a:ext uri="{FF2B5EF4-FFF2-40B4-BE49-F238E27FC236}">
                <a16:creationId xmlns:a16="http://schemas.microsoft.com/office/drawing/2014/main" id="{44B6A9E7-A419-4611-9585-F1FF86E71349}"/>
              </a:ext>
            </a:extLst>
          </p:cNvPr>
          <p:cNvSpPr txBox="1">
            <a:spLocks noChangeArrowheads="1"/>
          </p:cNvSpPr>
          <p:nvPr/>
        </p:nvSpPr>
        <p:spPr bwMode="auto">
          <a:xfrm>
            <a:off x="1571626" y="2138364"/>
            <a:ext cx="395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b="1">
                <a:latin typeface="Arial" panose="020B0604020202020204" pitchFamily="34" charset="0"/>
              </a:rPr>
              <a:t>What should you do?</a:t>
            </a:r>
          </a:p>
        </p:txBody>
      </p:sp>
      <p:sp>
        <p:nvSpPr>
          <p:cNvPr id="104454" name="TextBox 2">
            <a:extLst>
              <a:ext uri="{FF2B5EF4-FFF2-40B4-BE49-F238E27FC236}">
                <a16:creationId xmlns:a16="http://schemas.microsoft.com/office/drawing/2014/main" id="{1BD1F008-6923-4E85-B5B3-1A848B37006B}"/>
              </a:ext>
            </a:extLst>
          </p:cNvPr>
          <p:cNvSpPr txBox="1">
            <a:spLocks noChangeArrowheads="1"/>
          </p:cNvSpPr>
          <p:nvPr/>
        </p:nvSpPr>
        <p:spPr bwMode="auto">
          <a:xfrm>
            <a:off x="1571626" y="3860800"/>
            <a:ext cx="86963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latin typeface="Arial" panose="020B0604020202020204" pitchFamily="34" charset="0"/>
              </a:rPr>
              <a:t>Students should know who their SA is and how to contact them, check that they do (on their ‘My Student Record’) – </a:t>
            </a: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cs typeface="Arial" panose="020B0604020202020204" pitchFamily="34" charset="0"/>
              </a:rPr>
              <a:t>SBS Student Advisors can be contacted by email:</a:t>
            </a:r>
          </a:p>
          <a:p>
            <a:pPr>
              <a:spcBef>
                <a:spcPct val="0"/>
              </a:spcBef>
              <a:buFontTx/>
              <a:buNone/>
            </a:pPr>
            <a:r>
              <a:rPr lang="en-GB" altLang="en-US" sz="2400">
                <a:latin typeface="Arial" panose="020B0604020202020204" pitchFamily="34" charset="0"/>
                <a:cs typeface="Arial" panose="020B0604020202020204" pitchFamily="34" charset="0"/>
              </a:rPr>
              <a:t>BTOStudentSupport@ed.ac.uk </a:t>
            </a:r>
          </a:p>
          <a:p>
            <a:pPr>
              <a:spcBef>
                <a:spcPct val="0"/>
              </a:spcBef>
              <a:buFontTx/>
              <a:buNone/>
            </a:pPr>
            <a:endParaRPr lang="en-GB" altLang="en-US" sz="2400">
              <a:latin typeface="Arial" panose="020B0604020202020204" pitchFamily="34" charset="0"/>
              <a:cs typeface="Arial" panose="020B0604020202020204" pitchFamily="34" charset="0"/>
            </a:endParaRPr>
          </a:p>
          <a:p>
            <a:pPr>
              <a:spcBef>
                <a:spcPct val="0"/>
              </a:spcBef>
              <a:buFontTx/>
              <a:buNone/>
            </a:pPr>
            <a:r>
              <a:rPr lang="en-GB" altLang="en-US" sz="2400">
                <a:latin typeface="Arial" panose="020B0604020202020204" pitchFamily="34" charset="0"/>
                <a:cs typeface="Arial" panose="020B0604020202020204" pitchFamily="34" charset="0"/>
              </a:rPr>
              <a:t>Non-SBS students should have been allocated a SA by their own School/Deanery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1D8E95F-9267-40F2-8CC5-94A57C185415}"/>
              </a:ext>
            </a:extLst>
          </p:cNvPr>
          <p:cNvSpPr>
            <a:spLocks noGrp="1" noChangeArrowheads="1"/>
          </p:cNvSpPr>
          <p:nvPr>
            <p:ph type="title"/>
          </p:nvPr>
        </p:nvSpPr>
        <p:spPr>
          <a:xfrm>
            <a:off x="2209800" y="44450"/>
            <a:ext cx="7772400" cy="1143000"/>
          </a:xfrm>
        </p:spPr>
        <p:txBody>
          <a:bodyPr/>
          <a:lstStyle/>
          <a:p>
            <a:pPr eaLnBrk="1" hangingPunct="1"/>
            <a:r>
              <a:rPr lang="en-GB" altLang="en-US">
                <a:latin typeface="Arial" panose="020B0604020202020204" pitchFamily="34" charset="0"/>
                <a:cs typeface="Arial" panose="020B0604020202020204" pitchFamily="34" charset="0"/>
              </a:rPr>
              <a:t>Confidentiality</a:t>
            </a:r>
          </a:p>
        </p:txBody>
      </p:sp>
      <p:sp>
        <p:nvSpPr>
          <p:cNvPr id="106499" name="Rectangle 3">
            <a:extLst>
              <a:ext uri="{FF2B5EF4-FFF2-40B4-BE49-F238E27FC236}">
                <a16:creationId xmlns:a16="http://schemas.microsoft.com/office/drawing/2014/main" id="{CE406B7E-3A58-461A-B123-10C2B648D8F9}"/>
              </a:ext>
            </a:extLst>
          </p:cNvPr>
          <p:cNvSpPr>
            <a:spLocks noGrp="1" noChangeArrowheads="1"/>
          </p:cNvSpPr>
          <p:nvPr>
            <p:ph type="body" idx="1"/>
          </p:nvPr>
        </p:nvSpPr>
        <p:spPr>
          <a:xfrm>
            <a:off x="1703389" y="1162050"/>
            <a:ext cx="8785225" cy="4114800"/>
          </a:xfrm>
        </p:spPr>
        <p:txBody>
          <a:bodyPr/>
          <a:lstStyle/>
          <a:p>
            <a:pPr eaLnBrk="1" hangingPunct="1">
              <a:lnSpc>
                <a:spcPct val="90000"/>
              </a:lnSpc>
            </a:pPr>
            <a:endParaRPr lang="en-GB" altLang="en-US" sz="1600">
              <a:latin typeface="Arial" panose="020B0604020202020204" pitchFamily="34" charset="0"/>
              <a:cs typeface="Arial" panose="020B0604020202020204" pitchFamily="34" charset="0"/>
            </a:endParaRPr>
          </a:p>
          <a:p>
            <a:pPr eaLnBrk="1" hangingPunct="1">
              <a:lnSpc>
                <a:spcPct val="90000"/>
              </a:lnSpc>
            </a:pPr>
            <a:r>
              <a:rPr lang="en-GB" altLang="en-US">
                <a:latin typeface="Arial" panose="020B0604020202020204" pitchFamily="34" charset="0"/>
                <a:cs typeface="Arial" panose="020B0604020202020204" pitchFamily="34" charset="0"/>
              </a:rPr>
              <a:t>You can encourage them to get help from an appropriate source, but you cannot make that contact for them, including their SA</a:t>
            </a:r>
          </a:p>
          <a:p>
            <a:pPr eaLnBrk="1" hangingPunct="1">
              <a:lnSpc>
                <a:spcPct val="90000"/>
              </a:lnSpc>
            </a:pPr>
            <a:endParaRPr lang="en-GB" altLang="en-US" sz="1100">
              <a:latin typeface="Arial" panose="020B0604020202020204" pitchFamily="34" charset="0"/>
              <a:cs typeface="Arial" panose="020B0604020202020204" pitchFamily="34" charset="0"/>
            </a:endParaRPr>
          </a:p>
          <a:p>
            <a:pPr eaLnBrk="1" hangingPunct="1">
              <a:lnSpc>
                <a:spcPct val="90000"/>
              </a:lnSpc>
            </a:pPr>
            <a:r>
              <a:rPr lang="en-GB" altLang="en-US">
                <a:latin typeface="Arial" panose="020B0604020202020204" pitchFamily="34" charset="0"/>
                <a:cs typeface="Arial" panose="020B0604020202020204" pitchFamily="34" charset="0"/>
              </a:rPr>
              <a:t>However do let the floor-leader know, or email BTOStudentSupport@ed.ac.uk , if you have concerns about a student (need name or their student number)</a:t>
            </a:r>
          </a:p>
          <a:p>
            <a:pPr eaLnBrk="1" hangingPunct="1">
              <a:lnSpc>
                <a:spcPct val="90000"/>
              </a:lnSpc>
            </a:pPr>
            <a:endParaRPr lang="en-GB" altLang="en-US" sz="1100">
              <a:latin typeface="Arial" panose="020B0604020202020204" pitchFamily="34" charset="0"/>
              <a:cs typeface="Arial" panose="020B0604020202020204" pitchFamily="34" charset="0"/>
            </a:endParaRPr>
          </a:p>
          <a:p>
            <a:pPr eaLnBrk="1" hangingPunct="1">
              <a:lnSpc>
                <a:spcPct val="90000"/>
              </a:lnSpc>
            </a:pPr>
            <a:r>
              <a:rPr lang="en-GB" altLang="en-US" b="1">
                <a:latin typeface="Arial" panose="020B0604020202020204" pitchFamily="34" charset="0"/>
                <a:cs typeface="Arial" panose="020B0604020202020204" pitchFamily="34" charset="0"/>
              </a:rPr>
              <a:t>Do not </a:t>
            </a:r>
            <a:r>
              <a:rPr lang="en-GB" altLang="en-US">
                <a:latin typeface="Arial" panose="020B0604020202020204" pitchFamily="34" charset="0"/>
                <a:cs typeface="Arial" panose="020B0604020202020204" pitchFamily="34" charset="0"/>
              </a:rPr>
              <a:t>guarantee confidentiality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C1C6930D-D05F-403A-8E41-E45711D0EBB9}"/>
              </a:ext>
            </a:extLst>
          </p:cNvPr>
          <p:cNvSpPr>
            <a:spLocks noGrp="1" noChangeArrowheads="1"/>
          </p:cNvSpPr>
          <p:nvPr>
            <p:ph type="title"/>
          </p:nvPr>
        </p:nvSpPr>
        <p:spPr>
          <a:xfrm>
            <a:off x="1993900" y="549275"/>
            <a:ext cx="8204200" cy="1143000"/>
          </a:xfrm>
        </p:spPr>
        <p:txBody>
          <a:bodyPr/>
          <a:lstStyle/>
          <a:p>
            <a:r>
              <a:rPr lang="en-GB" altLang="en-US" b="1">
                <a:latin typeface="Arial" panose="020B0604020202020204" pitchFamily="34" charset="0"/>
                <a:cs typeface="Arial" panose="020B0604020202020204" pitchFamily="34" charset="0"/>
              </a:rPr>
              <a:t>Charlie Waller Trust</a:t>
            </a:r>
            <a:br>
              <a:rPr lang="en-GB" altLang="en-US">
                <a:latin typeface="Arial" panose="020B0604020202020204" pitchFamily="34" charset="0"/>
                <a:cs typeface="Arial" panose="020B0604020202020204" pitchFamily="34" charset="0"/>
              </a:rPr>
            </a:br>
            <a:r>
              <a:rPr lang="en-GB" altLang="en-US" sz="3200">
                <a:latin typeface="Arial" panose="020B0604020202020204" pitchFamily="34" charset="0"/>
                <a:cs typeface="Arial" panose="020B0604020202020204" pitchFamily="34" charset="0"/>
              </a:rPr>
              <a:t>Information and Training on Mental Health Awareness</a:t>
            </a:r>
          </a:p>
        </p:txBody>
      </p:sp>
      <p:sp>
        <p:nvSpPr>
          <p:cNvPr id="108547" name="Rectangle 1">
            <a:extLst>
              <a:ext uri="{FF2B5EF4-FFF2-40B4-BE49-F238E27FC236}">
                <a16:creationId xmlns:a16="http://schemas.microsoft.com/office/drawing/2014/main" id="{945F69F0-87F6-441E-9BDD-BC18E31A071C}"/>
              </a:ext>
            </a:extLst>
          </p:cNvPr>
          <p:cNvSpPr>
            <a:spLocks noChangeArrowheads="1"/>
          </p:cNvSpPr>
          <p:nvPr/>
        </p:nvSpPr>
        <p:spPr bwMode="auto">
          <a:xfrm>
            <a:off x="3308350" y="2492376"/>
            <a:ext cx="511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000">
                <a:latin typeface="Arial" panose="020B0604020202020204" pitchFamily="34" charset="0"/>
              </a:rPr>
              <a:t>www.charliewaller.org</a:t>
            </a:r>
          </a:p>
        </p:txBody>
      </p:sp>
      <p:grpSp>
        <p:nvGrpSpPr>
          <p:cNvPr id="108548" name="Group 11">
            <a:extLst>
              <a:ext uri="{FF2B5EF4-FFF2-40B4-BE49-F238E27FC236}">
                <a16:creationId xmlns:a16="http://schemas.microsoft.com/office/drawing/2014/main" id="{B77750F3-CDCB-43FE-BF4D-8947C5EDF1F6}"/>
              </a:ext>
            </a:extLst>
          </p:cNvPr>
          <p:cNvGrpSpPr>
            <a:grpSpLocks/>
          </p:cNvGrpSpPr>
          <p:nvPr/>
        </p:nvGrpSpPr>
        <p:grpSpPr bwMode="auto">
          <a:xfrm>
            <a:off x="1524000" y="6165851"/>
            <a:ext cx="10140950" cy="576263"/>
            <a:chOff x="0" y="6165304"/>
            <a:chExt cx="10141039" cy="576064"/>
          </a:xfrm>
        </p:grpSpPr>
        <p:sp>
          <p:nvSpPr>
            <p:cNvPr id="7" name="Rectangle 6">
              <a:extLst>
                <a:ext uri="{FF2B5EF4-FFF2-40B4-BE49-F238E27FC236}">
                  <a16:creationId xmlns:a16="http://schemas.microsoft.com/office/drawing/2014/main" id="{C5B6F7A2-0639-4F0E-9140-7E1F30B39AC0}"/>
                </a:ext>
              </a:extLst>
            </p:cNvPr>
            <p:cNvSpPr/>
            <p:nvPr/>
          </p:nvSpPr>
          <p:spPr>
            <a:xfrm>
              <a:off x="0" y="6165304"/>
              <a:ext cx="9144080" cy="576064"/>
            </a:xfrm>
            <a:prstGeom prst="rect">
              <a:avLst/>
            </a:prstGeom>
            <a:solidFill>
              <a:srgbClr val="4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550" name="TextBox 13">
              <a:extLst>
                <a:ext uri="{FF2B5EF4-FFF2-40B4-BE49-F238E27FC236}">
                  <a16:creationId xmlns:a16="http://schemas.microsoft.com/office/drawing/2014/main" id="{EA2FD905-2CAD-491C-A26C-77D7C4D89B60}"/>
                </a:ext>
              </a:extLst>
            </p:cNvPr>
            <p:cNvSpPr txBox="1">
              <a:spLocks noChangeArrowheads="1"/>
            </p:cNvSpPr>
            <p:nvPr/>
          </p:nvSpPr>
          <p:spPr bwMode="auto">
            <a:xfrm>
              <a:off x="7207161" y="6284117"/>
              <a:ext cx="2933878" cy="3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600">
                  <a:solidFill>
                    <a:schemeClr val="bg1"/>
                  </a:solidFill>
                  <a:latin typeface="Century Gothic" panose="020B0502020202020204" pitchFamily="34" charset="0"/>
                </a:rPr>
                <a:t>charliewaller.org</a:t>
              </a: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10594" name="Rectangle 4">
            <a:extLst>
              <a:ext uri="{FF2B5EF4-FFF2-40B4-BE49-F238E27FC236}">
                <a16:creationId xmlns:a16="http://schemas.microsoft.com/office/drawing/2014/main" id="{2AEB965D-68B0-48E7-9D06-544236D22071}"/>
              </a:ext>
            </a:extLst>
          </p:cNvPr>
          <p:cNvSpPr>
            <a:spLocks noGrp="1" noChangeArrowheads="1"/>
          </p:cNvSpPr>
          <p:nvPr>
            <p:ph type="ctrTitle"/>
          </p:nvPr>
        </p:nvSpPr>
        <p:spPr>
          <a:xfrm>
            <a:off x="2209800" y="620714"/>
            <a:ext cx="7772400" cy="1470025"/>
          </a:xfrm>
        </p:spPr>
        <p:txBody>
          <a:bodyPr/>
          <a:lstStyle/>
          <a:p>
            <a:pPr eaLnBrk="1" hangingPunct="1"/>
            <a:r>
              <a:rPr lang="en-GB" altLang="en-US" b="1">
                <a:latin typeface="Arial" panose="020B0604020202020204" pitchFamily="34" charset="0"/>
                <a:cs typeface="Arial" panose="020B0604020202020204" pitchFamily="34" charset="0"/>
              </a:rPr>
              <a:t>Advice on Marking and Providing Feedback </a:t>
            </a:r>
            <a:br>
              <a:rPr lang="en-GB" altLang="en-US" b="1">
                <a:latin typeface="Arial" panose="020B0604020202020204" pitchFamily="34" charset="0"/>
                <a:cs typeface="Arial" panose="020B0604020202020204" pitchFamily="34" charset="0"/>
              </a:rPr>
            </a:br>
            <a:r>
              <a:rPr lang="en-GB" altLang="en-US" b="1">
                <a:latin typeface="Arial" panose="020B0604020202020204" pitchFamily="34" charset="0"/>
                <a:cs typeface="Arial" panose="020B0604020202020204" pitchFamily="34" charset="0"/>
              </a:rPr>
              <a:t>on Students’ Work</a:t>
            </a:r>
          </a:p>
        </p:txBody>
      </p:sp>
      <p:sp>
        <p:nvSpPr>
          <p:cNvPr id="2" name="TextBox 1">
            <a:extLst>
              <a:ext uri="{FF2B5EF4-FFF2-40B4-BE49-F238E27FC236}">
                <a16:creationId xmlns:a16="http://schemas.microsoft.com/office/drawing/2014/main" id="{91E91508-BEB3-4A6D-829B-181D9FDF7058}"/>
              </a:ext>
            </a:extLst>
          </p:cNvPr>
          <p:cNvSpPr txBox="1"/>
          <p:nvPr/>
        </p:nvSpPr>
        <p:spPr>
          <a:xfrm>
            <a:off x="2209800" y="3213100"/>
            <a:ext cx="7804150" cy="1570038"/>
          </a:xfrm>
          <a:prstGeom prst="rect">
            <a:avLst/>
          </a:prstGeom>
          <a:noFill/>
        </p:spPr>
        <p:txBody>
          <a:bodyPr wrap="none">
            <a:spAutoFit/>
          </a:bodyPr>
          <a:lstStyle/>
          <a:p>
            <a:pPr marL="285750" indent="-285750">
              <a:buFont typeface="Arial" panose="020B0604020202020204" pitchFamily="34" charset="0"/>
              <a:buChar char="•"/>
              <a:defRPr/>
            </a:pPr>
            <a:r>
              <a:rPr lang="en-GB" sz="3200" dirty="0"/>
              <a:t>Part of the demonstrator role in a course</a:t>
            </a:r>
          </a:p>
          <a:p>
            <a:pPr>
              <a:defRPr/>
            </a:pPr>
            <a:r>
              <a:rPr lang="en-GB" sz="3200" dirty="0"/>
              <a:t>or</a:t>
            </a:r>
          </a:p>
          <a:p>
            <a:pPr marL="285750" indent="-285750">
              <a:buFont typeface="Arial" panose="020B0604020202020204" pitchFamily="34" charset="0"/>
              <a:buChar char="•"/>
              <a:defRPr/>
            </a:pPr>
            <a:r>
              <a:rPr lang="en-GB" sz="3200" dirty="0"/>
              <a:t>In addition to demonstrator role </a:t>
            </a:r>
          </a:p>
        </p:txBody>
      </p:sp>
      <p:sp>
        <p:nvSpPr>
          <p:cNvPr id="110596" name="TextBox 2">
            <a:extLst>
              <a:ext uri="{FF2B5EF4-FFF2-40B4-BE49-F238E27FC236}">
                <a16:creationId xmlns:a16="http://schemas.microsoft.com/office/drawing/2014/main" id="{3F62CA37-1882-478C-80B8-0BFB33485044}"/>
              </a:ext>
            </a:extLst>
          </p:cNvPr>
          <p:cNvSpPr txBox="1">
            <a:spLocks noChangeArrowheads="1"/>
          </p:cNvSpPr>
          <p:nvPr/>
        </p:nvSpPr>
        <p:spPr bwMode="auto">
          <a:xfrm>
            <a:off x="1703389" y="2708275"/>
            <a:ext cx="15192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600">
                <a:latin typeface="Arial" panose="020B0604020202020204" pitchFamily="34" charset="0"/>
              </a:rPr>
              <a:t>Either: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DC030E7-D465-4379-A176-6DBEE23452FC}"/>
              </a:ext>
            </a:extLst>
          </p:cNvPr>
          <p:cNvSpPr>
            <a:spLocks noGrp="1" noChangeArrowheads="1"/>
          </p:cNvSpPr>
          <p:nvPr>
            <p:ph type="title"/>
          </p:nvPr>
        </p:nvSpPr>
        <p:spPr>
          <a:xfrm>
            <a:off x="2209800" y="-187325"/>
            <a:ext cx="7772400" cy="1143000"/>
          </a:xfrm>
        </p:spPr>
        <p:txBody>
          <a:bodyPr/>
          <a:lstStyle/>
          <a:p>
            <a:pPr eaLnBrk="1" hangingPunct="1"/>
            <a:r>
              <a:rPr lang="en-GB" altLang="en-US" sz="4000">
                <a:latin typeface="Arial" panose="020B0604020202020204" pitchFamily="34" charset="0"/>
                <a:cs typeface="Arial" panose="020B0604020202020204" pitchFamily="34" charset="0"/>
              </a:rPr>
              <a:t>Feedback on Students’ Work</a:t>
            </a:r>
          </a:p>
        </p:txBody>
      </p:sp>
      <p:sp>
        <p:nvSpPr>
          <p:cNvPr id="112643" name="Rectangle 4">
            <a:extLst>
              <a:ext uri="{FF2B5EF4-FFF2-40B4-BE49-F238E27FC236}">
                <a16:creationId xmlns:a16="http://schemas.microsoft.com/office/drawing/2014/main" id="{00B64022-C8DD-4D76-9408-FF006BD062DB}"/>
              </a:ext>
            </a:extLst>
          </p:cNvPr>
          <p:cNvSpPr>
            <a:spLocks noChangeArrowheads="1"/>
          </p:cNvSpPr>
          <p:nvPr/>
        </p:nvSpPr>
        <p:spPr bwMode="auto">
          <a:xfrm>
            <a:off x="1631950" y="692151"/>
            <a:ext cx="903605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143000" indent="-2286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a:spcBef>
                <a:spcPct val="0"/>
              </a:spcBef>
              <a:buFontTx/>
              <a:buNone/>
            </a:pPr>
            <a:r>
              <a:rPr lang="en-GB" altLang="en-US" sz="2800" b="1">
                <a:latin typeface="Arial" panose="020B0604020202020204" pitchFamily="34" charset="0"/>
                <a:cs typeface="Arial" panose="020B0604020202020204" pitchFamily="34" charset="0"/>
              </a:rPr>
              <a:t>Formative</a:t>
            </a:r>
            <a:r>
              <a:rPr lang="en-GB" altLang="en-US" sz="2800">
                <a:latin typeface="Arial" panose="020B0604020202020204" pitchFamily="34" charset="0"/>
                <a:cs typeface="Arial" panose="020B0604020202020204" pitchFamily="34" charset="0"/>
              </a:rPr>
              <a:t> and/or </a:t>
            </a:r>
            <a:r>
              <a:rPr lang="en-GB" altLang="en-US" sz="2800" b="1">
                <a:latin typeface="Arial" panose="020B0604020202020204" pitchFamily="34" charset="0"/>
                <a:cs typeface="Arial" panose="020B0604020202020204" pitchFamily="34" charset="0"/>
              </a:rPr>
              <a:t>Summative</a:t>
            </a:r>
            <a:r>
              <a:rPr lang="en-GB" altLang="en-US" sz="2800">
                <a:latin typeface="Arial" panose="020B0604020202020204" pitchFamily="34" charset="0"/>
                <a:cs typeface="Arial" panose="020B0604020202020204" pitchFamily="34" charset="0"/>
              </a:rPr>
              <a:t> feedback on e.g. :</a:t>
            </a:r>
          </a:p>
          <a:p>
            <a:pPr>
              <a:spcBef>
                <a:spcPct val="0"/>
              </a:spcBef>
              <a:buFontTx/>
              <a:buNone/>
            </a:pPr>
            <a:endParaRPr lang="en-GB" altLang="en-US" sz="1400" b="1">
              <a:latin typeface="Arial" panose="020B0604020202020204" pitchFamily="34" charset="0"/>
              <a:cs typeface="Arial" panose="020B0604020202020204" pitchFamily="34" charset="0"/>
            </a:endParaRPr>
          </a:p>
          <a:p>
            <a:pPr>
              <a:spcBef>
                <a:spcPct val="0"/>
              </a:spcBef>
            </a:pPr>
            <a:r>
              <a:rPr lang="en-GB" altLang="en-US" sz="2600">
                <a:latin typeface="Arial" panose="020B0604020202020204" pitchFamily="34" charset="0"/>
                <a:cs typeface="Arial" panose="020B0604020202020204" pitchFamily="34" charset="0"/>
              </a:rPr>
              <a:t> Practical write-up / lab reports</a:t>
            </a:r>
          </a:p>
          <a:p>
            <a:pPr>
              <a:spcBef>
                <a:spcPct val="0"/>
              </a:spcBef>
            </a:pPr>
            <a:r>
              <a:rPr lang="en-GB" altLang="en-US" sz="2600">
                <a:latin typeface="Arial" panose="020B0604020202020204" pitchFamily="34" charset="0"/>
                <a:cs typeface="Arial" panose="020B0604020202020204" pitchFamily="34" charset="0"/>
              </a:rPr>
              <a:t> Class tests</a:t>
            </a:r>
          </a:p>
          <a:p>
            <a:pPr>
              <a:spcBef>
                <a:spcPct val="0"/>
              </a:spcBef>
            </a:pPr>
            <a:r>
              <a:rPr lang="en-GB" altLang="en-US" sz="2600">
                <a:latin typeface="Arial" panose="020B0604020202020204" pitchFamily="34" charset="0"/>
                <a:cs typeface="Arial" panose="020B0604020202020204" pitchFamily="34" charset="0"/>
              </a:rPr>
              <a:t> MCQs</a:t>
            </a:r>
          </a:p>
          <a:p>
            <a:pPr>
              <a:spcBef>
                <a:spcPct val="0"/>
              </a:spcBef>
            </a:pPr>
            <a:r>
              <a:rPr lang="en-GB" altLang="en-US" sz="2600">
                <a:latin typeface="Arial" panose="020B0604020202020204" pitchFamily="34" charset="0"/>
                <a:cs typeface="Arial" panose="020B0604020202020204" pitchFamily="34" charset="0"/>
              </a:rPr>
              <a:t> Workshop activities</a:t>
            </a:r>
          </a:p>
          <a:p>
            <a:pPr>
              <a:spcBef>
                <a:spcPct val="0"/>
              </a:spcBef>
            </a:pPr>
            <a:r>
              <a:rPr lang="en-GB" altLang="en-US" sz="2600">
                <a:latin typeface="Arial" panose="020B0604020202020204" pitchFamily="34" charset="0"/>
                <a:cs typeface="Arial" panose="020B0604020202020204" pitchFamily="34" charset="0"/>
              </a:rPr>
              <a:t> Essays</a:t>
            </a:r>
          </a:p>
          <a:p>
            <a:pPr>
              <a:spcBef>
                <a:spcPct val="0"/>
              </a:spcBef>
            </a:pPr>
            <a:r>
              <a:rPr lang="en-GB" altLang="en-US" sz="2600">
                <a:latin typeface="Arial" panose="020B0604020202020204" pitchFamily="34" charset="0"/>
                <a:cs typeface="Arial" panose="020B0604020202020204" pitchFamily="34" charset="0"/>
              </a:rPr>
              <a:t> Problem based questions</a:t>
            </a:r>
          </a:p>
          <a:p>
            <a:pPr>
              <a:spcBef>
                <a:spcPct val="0"/>
              </a:spcBef>
            </a:pPr>
            <a:r>
              <a:rPr lang="en-GB" altLang="en-US" sz="2600">
                <a:latin typeface="Arial" panose="020B0604020202020204" pitchFamily="34" charset="0"/>
                <a:cs typeface="Arial" panose="020B0604020202020204" pitchFamily="34" charset="0"/>
              </a:rPr>
              <a:t> Group work projects/activities</a:t>
            </a:r>
          </a:p>
          <a:p>
            <a:pPr>
              <a:spcBef>
                <a:spcPct val="0"/>
              </a:spcBef>
            </a:pPr>
            <a:r>
              <a:rPr lang="en-GB" altLang="en-US" sz="2600">
                <a:latin typeface="Arial" panose="020B0604020202020204" pitchFamily="34" charset="0"/>
                <a:cs typeface="Arial" panose="020B0604020202020204" pitchFamily="34" charset="0"/>
              </a:rPr>
              <a:t> Presentations</a:t>
            </a:r>
          </a:p>
          <a:p>
            <a:pPr>
              <a:spcBef>
                <a:spcPct val="0"/>
              </a:spcBef>
            </a:pPr>
            <a:r>
              <a:rPr lang="en-GB" altLang="en-US" sz="2600">
                <a:latin typeface="Arial" panose="020B0604020202020204" pitchFamily="34" charset="0"/>
                <a:cs typeface="Arial" panose="020B0604020202020204" pitchFamily="34" charset="0"/>
              </a:rPr>
              <a:t> Projects</a:t>
            </a:r>
          </a:p>
          <a:p>
            <a:pPr>
              <a:spcBef>
                <a:spcPct val="0"/>
              </a:spcBef>
            </a:pPr>
            <a:r>
              <a:rPr lang="en-GB" altLang="en-US" sz="2600">
                <a:latin typeface="Arial" panose="020B0604020202020204" pitchFamily="34" charset="0"/>
                <a:cs typeface="Arial" panose="020B0604020202020204" pitchFamily="34" charset="0"/>
              </a:rPr>
              <a:t> Lab books</a:t>
            </a:r>
          </a:p>
          <a:p>
            <a:pPr>
              <a:spcBef>
                <a:spcPct val="0"/>
              </a:spcBef>
            </a:pPr>
            <a:r>
              <a:rPr lang="en-GB" altLang="en-US" sz="2600">
                <a:latin typeface="Arial" panose="020B0604020202020204" pitchFamily="34" charset="0"/>
                <a:cs typeface="Arial" panose="020B0604020202020204" pitchFamily="34" charset="0"/>
              </a:rPr>
              <a:t> Proformas</a:t>
            </a:r>
          </a:p>
          <a:p>
            <a:pPr>
              <a:spcBef>
                <a:spcPct val="0"/>
              </a:spcBef>
            </a:pPr>
            <a:r>
              <a:rPr lang="en-GB" altLang="en-US" sz="2600">
                <a:latin typeface="Arial" panose="020B0604020202020204" pitchFamily="34" charset="0"/>
                <a:cs typeface="Arial" panose="020B0604020202020204" pitchFamily="34" charset="0"/>
              </a:rPr>
              <a:t> Exam scripts</a:t>
            </a:r>
          </a:p>
          <a:p>
            <a:pPr>
              <a:spcBef>
                <a:spcPct val="0"/>
              </a:spcBef>
            </a:pPr>
            <a:r>
              <a:rPr lang="en-GB" altLang="en-US" sz="2600">
                <a:latin typeface="Arial" panose="020B0604020202020204" pitchFamily="34" charset="0"/>
                <a:cs typeface="Arial" panose="020B0604020202020204" pitchFamily="34" charset="0"/>
              </a:rPr>
              <a:t> Reflective portfolios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873D628-6855-447C-B021-603F7EFC6E39}"/>
              </a:ext>
            </a:extLst>
          </p:cNvPr>
          <p:cNvSpPr>
            <a:spLocks noChangeArrowheads="1"/>
          </p:cNvSpPr>
          <p:nvPr/>
        </p:nvSpPr>
        <p:spPr bwMode="auto">
          <a:xfrm>
            <a:off x="2171700" y="1341439"/>
            <a:ext cx="7848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5400">
                <a:latin typeface="Comic Sans MS" panose="030F0702030302020204" pitchFamily="66" charset="0"/>
              </a:rPr>
              <a:t>Why do you want to be a demonstrator?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14690" name="Rectangle 4">
            <a:extLst>
              <a:ext uri="{FF2B5EF4-FFF2-40B4-BE49-F238E27FC236}">
                <a16:creationId xmlns:a16="http://schemas.microsoft.com/office/drawing/2014/main" id="{13B6D41A-911A-4716-9DE8-7669E73E82F8}"/>
              </a:ext>
            </a:extLst>
          </p:cNvPr>
          <p:cNvSpPr>
            <a:spLocks noChangeArrowheads="1"/>
          </p:cNvSpPr>
          <p:nvPr/>
        </p:nvSpPr>
        <p:spPr bwMode="auto">
          <a:xfrm>
            <a:off x="2568575" y="188913"/>
            <a:ext cx="72723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r>
              <a:rPr lang="en-GB" altLang="en-US" sz="3600">
                <a:latin typeface="Arial" panose="020B0604020202020204" pitchFamily="34" charset="0"/>
              </a:rPr>
              <a:t>If marking is </a:t>
            </a:r>
            <a:r>
              <a:rPr lang="en-GB" altLang="en-US" sz="3600" b="1">
                <a:latin typeface="Arial" panose="020B0604020202020204" pitchFamily="34" charset="0"/>
              </a:rPr>
              <a:t>in addition </a:t>
            </a:r>
            <a:r>
              <a:rPr lang="en-GB" altLang="en-US" sz="3600">
                <a:latin typeface="Arial" panose="020B0604020202020204" pitchFamily="34" charset="0"/>
              </a:rPr>
              <a:t>to your demonstrating duties:</a:t>
            </a:r>
          </a:p>
        </p:txBody>
      </p:sp>
      <p:sp>
        <p:nvSpPr>
          <p:cNvPr id="114691" name="Rectangle 5">
            <a:extLst>
              <a:ext uri="{FF2B5EF4-FFF2-40B4-BE49-F238E27FC236}">
                <a16:creationId xmlns:a16="http://schemas.microsoft.com/office/drawing/2014/main" id="{B91C7C67-9353-42D4-881E-B2E6C0DC4134}"/>
              </a:ext>
            </a:extLst>
          </p:cNvPr>
          <p:cNvSpPr>
            <a:spLocks noChangeArrowheads="1"/>
          </p:cNvSpPr>
          <p:nvPr/>
        </p:nvSpPr>
        <p:spPr bwMode="auto">
          <a:xfrm>
            <a:off x="1631950" y="1484314"/>
            <a:ext cx="8928100"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69875">
              <a:spcBef>
                <a:spcPct val="20000"/>
              </a:spcBef>
              <a:buChar char="•"/>
              <a:defRPr sz="3200">
                <a:solidFill>
                  <a:schemeClr val="tx1"/>
                </a:solidFill>
                <a:latin typeface="Times New Roman" panose="02020603050405020304" pitchFamily="18" charset="0"/>
              </a:defRPr>
            </a:lvl1pPr>
            <a:lvl2pPr marL="742950" indent="-285750" defTabSz="269875">
              <a:spcBef>
                <a:spcPct val="20000"/>
              </a:spcBef>
              <a:buChar char="–"/>
              <a:defRPr sz="2800">
                <a:solidFill>
                  <a:schemeClr val="tx1"/>
                </a:solidFill>
                <a:latin typeface="Times New Roman" panose="02020603050405020304" pitchFamily="18" charset="0"/>
              </a:defRPr>
            </a:lvl2pPr>
            <a:lvl3pPr marL="1143000" indent="-228600" defTabSz="269875">
              <a:spcBef>
                <a:spcPct val="20000"/>
              </a:spcBef>
              <a:buChar char="•"/>
              <a:defRPr sz="2400">
                <a:solidFill>
                  <a:schemeClr val="tx1"/>
                </a:solidFill>
                <a:latin typeface="Times New Roman" panose="02020603050405020304" pitchFamily="18" charset="0"/>
              </a:defRPr>
            </a:lvl3pPr>
            <a:lvl4pPr marL="1600200" indent="-228600" defTabSz="269875">
              <a:spcBef>
                <a:spcPct val="20000"/>
              </a:spcBef>
              <a:buChar char="–"/>
              <a:defRPr sz="2000">
                <a:solidFill>
                  <a:schemeClr val="tx1"/>
                </a:solidFill>
                <a:latin typeface="Times New Roman" panose="02020603050405020304" pitchFamily="18" charset="0"/>
              </a:defRPr>
            </a:lvl4pPr>
            <a:lvl5pPr marL="2057400" indent="-228600" defTabSz="269875">
              <a:spcBef>
                <a:spcPct val="20000"/>
              </a:spcBef>
              <a:buChar char="»"/>
              <a:defRPr sz="2000">
                <a:solidFill>
                  <a:schemeClr val="tx1"/>
                </a:solidFill>
                <a:latin typeface="Times New Roman" panose="02020603050405020304" pitchFamily="18" charset="0"/>
              </a:defRPr>
            </a:lvl5pPr>
            <a:lvl6pPr marL="25146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698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en-GB" altLang="en-US" sz="2800">
                <a:latin typeface="Arial" panose="020B0604020202020204" pitchFamily="34" charset="0"/>
              </a:rPr>
              <a:t> Find out the marking rate i.e. scripts/hour</a:t>
            </a:r>
          </a:p>
          <a:p>
            <a:pPr eaLnBrk="1" hangingPunct="1">
              <a:lnSpc>
                <a:spcPct val="90000"/>
              </a:lnSpc>
              <a:buFontTx/>
              <a:buNone/>
            </a:pPr>
            <a:endParaRPr lang="en-GB" altLang="en-US" sz="1200">
              <a:latin typeface="Arial" panose="020B0604020202020204" pitchFamily="34" charset="0"/>
            </a:endParaRPr>
          </a:p>
          <a:p>
            <a:pPr eaLnBrk="1" hangingPunct="1">
              <a:lnSpc>
                <a:spcPct val="90000"/>
              </a:lnSpc>
            </a:pPr>
            <a:r>
              <a:rPr lang="en-GB" altLang="en-US" sz="2800">
                <a:latin typeface="Arial" panose="020B0604020202020204" pitchFamily="34" charset="0"/>
              </a:rPr>
              <a:t> Ask how many scripts you are expected to mark</a:t>
            </a:r>
          </a:p>
          <a:p>
            <a:pPr eaLnBrk="1" hangingPunct="1">
              <a:lnSpc>
                <a:spcPct val="90000"/>
              </a:lnSpc>
            </a:pPr>
            <a:endParaRPr lang="en-GB" altLang="en-US" sz="1200">
              <a:latin typeface="Arial" panose="020B0604020202020204" pitchFamily="34" charset="0"/>
            </a:endParaRPr>
          </a:p>
          <a:p>
            <a:pPr eaLnBrk="1" hangingPunct="1">
              <a:lnSpc>
                <a:spcPct val="90000"/>
              </a:lnSpc>
            </a:pPr>
            <a:r>
              <a:rPr lang="en-GB" altLang="en-US" sz="2800">
                <a:latin typeface="Arial" panose="020B0604020202020204" pitchFamily="34" charset="0"/>
              </a:rPr>
              <a:t> Check the deadline – make sure you can honour this 	BEFORE committing</a:t>
            </a:r>
            <a:endParaRPr lang="en-GB" altLang="en-US" sz="1200">
              <a:latin typeface="Arial" panose="020B0604020202020204" pitchFamily="34" charset="0"/>
            </a:endParaRPr>
          </a:p>
          <a:p>
            <a:pPr eaLnBrk="1" hangingPunct="1">
              <a:lnSpc>
                <a:spcPct val="90000"/>
              </a:lnSpc>
            </a:pPr>
            <a:endParaRPr lang="en-GB" altLang="en-US" sz="1000">
              <a:latin typeface="Arial" panose="020B0604020202020204" pitchFamily="34" charset="0"/>
            </a:endParaRPr>
          </a:p>
          <a:p>
            <a:pPr eaLnBrk="1" hangingPunct="1">
              <a:lnSpc>
                <a:spcPct val="90000"/>
              </a:lnSpc>
            </a:pPr>
            <a:r>
              <a:rPr lang="en-GB" altLang="en-US" sz="2800">
                <a:latin typeface="Arial" panose="020B0604020202020204" pitchFamily="34" charset="0"/>
                <a:cs typeface="Arial" panose="020B0604020202020204" pitchFamily="34" charset="0"/>
              </a:rPr>
              <a:t> Find out if there is there a compulsory marker’s meeting – if so, when?</a:t>
            </a:r>
          </a:p>
          <a:p>
            <a:pPr eaLnBrk="1" hangingPunct="1">
              <a:lnSpc>
                <a:spcPct val="90000"/>
              </a:lnSpc>
            </a:pPr>
            <a:endParaRPr lang="en-GB" altLang="en-US" sz="1200">
              <a:latin typeface="Arial" panose="020B0604020202020204" pitchFamily="34" charset="0"/>
              <a:cs typeface="Arial" panose="020B0604020202020204" pitchFamily="34" charset="0"/>
            </a:endParaRPr>
          </a:p>
          <a:p>
            <a:pPr eaLnBrk="1" hangingPunct="1">
              <a:lnSpc>
                <a:spcPct val="90000"/>
              </a:lnSpc>
            </a:pPr>
            <a:endParaRPr lang="en-GB" altLang="en-US" sz="2800">
              <a:latin typeface="Arial" panose="020B0604020202020204" pitchFamily="34" charset="0"/>
              <a:cs typeface="Arial" panose="020B0604020202020204" pitchFamily="34" charset="0"/>
            </a:endParaRPr>
          </a:p>
          <a:p>
            <a:pPr eaLnBrk="1" hangingPunct="1">
              <a:lnSpc>
                <a:spcPct val="90000"/>
              </a:lnSpc>
            </a:pPr>
            <a:endParaRPr lang="en-GB" altLang="en-US" sz="2800">
              <a:latin typeface="Arial" panose="020B0604020202020204" pitchFamily="34" charset="0"/>
            </a:endParaRPr>
          </a:p>
          <a:p>
            <a:pPr eaLnBrk="1" hangingPunct="1">
              <a:lnSpc>
                <a:spcPct val="90000"/>
              </a:lnSpc>
              <a:buFontTx/>
              <a:buNone/>
            </a:pPr>
            <a:endParaRPr lang="en-GB" altLang="en-US" sz="1200">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9E41DCB-78EB-4DDD-A996-7E7578034B08}"/>
              </a:ext>
            </a:extLst>
          </p:cNvPr>
          <p:cNvSpPr>
            <a:spLocks noGrp="1" noChangeArrowheads="1"/>
          </p:cNvSpPr>
          <p:nvPr>
            <p:ph type="title"/>
          </p:nvPr>
        </p:nvSpPr>
        <p:spPr>
          <a:xfrm>
            <a:off x="1993901" y="261938"/>
            <a:ext cx="8278813" cy="1143000"/>
          </a:xfrm>
        </p:spPr>
        <p:txBody>
          <a:bodyPr/>
          <a:lstStyle/>
          <a:p>
            <a:pPr eaLnBrk="1" hangingPunct="1"/>
            <a:r>
              <a:rPr lang="en-GB" altLang="en-US">
                <a:latin typeface="Arial" panose="020B0604020202020204" pitchFamily="34" charset="0"/>
                <a:cs typeface="Arial" panose="020B0604020202020204" pitchFamily="34" charset="0"/>
              </a:rPr>
              <a:t>Marking &amp; Providing Feedback – generic advice</a:t>
            </a:r>
          </a:p>
        </p:txBody>
      </p:sp>
      <p:sp>
        <p:nvSpPr>
          <p:cNvPr id="115715" name="Rectangle 4">
            <a:extLst>
              <a:ext uri="{FF2B5EF4-FFF2-40B4-BE49-F238E27FC236}">
                <a16:creationId xmlns:a16="http://schemas.microsoft.com/office/drawing/2014/main" id="{44B9E61A-F3DD-42E9-B6E7-C99151B5CA1F}"/>
              </a:ext>
            </a:extLst>
          </p:cNvPr>
          <p:cNvSpPr>
            <a:spLocks noChangeArrowheads="1"/>
          </p:cNvSpPr>
          <p:nvPr/>
        </p:nvSpPr>
        <p:spPr bwMode="auto">
          <a:xfrm>
            <a:off x="1668463" y="1557338"/>
            <a:ext cx="89281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143000" indent="-2286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a:spcBef>
                <a:spcPct val="0"/>
              </a:spcBef>
            </a:pPr>
            <a:r>
              <a:rPr lang="en-GB" altLang="en-US" sz="2800">
                <a:latin typeface="Arial" panose="020B0604020202020204" pitchFamily="34" charset="0"/>
                <a:cs typeface="Arial" panose="020B0604020202020204" pitchFamily="34" charset="0"/>
              </a:rPr>
              <a:t>Check the students’ instructions</a:t>
            </a:r>
          </a:p>
          <a:p>
            <a:pPr>
              <a:spcBef>
                <a:spcPct val="0"/>
              </a:spcBef>
            </a:pPr>
            <a:endParaRPr lang="en-GB" altLang="en-US" sz="1200" b="1">
              <a:latin typeface="Arial" panose="020B0604020202020204" pitchFamily="34" charset="0"/>
              <a:cs typeface="Arial" panose="020B0604020202020204" pitchFamily="34" charset="0"/>
            </a:endParaRPr>
          </a:p>
          <a:p>
            <a:pPr>
              <a:spcBef>
                <a:spcPct val="0"/>
              </a:spcBef>
            </a:pPr>
            <a:r>
              <a:rPr lang="en-GB" altLang="en-US" sz="2800">
                <a:latin typeface="Arial" panose="020B0604020202020204" pitchFamily="34" charset="0"/>
                <a:cs typeface="Arial" panose="020B0604020202020204" pitchFamily="34" charset="0"/>
              </a:rPr>
              <a:t>Follow the marking scheme / guidance provided –clarify anything you are unsure of </a:t>
            </a:r>
            <a:r>
              <a:rPr lang="en-GB" altLang="en-US" sz="2800" b="1">
                <a:latin typeface="Arial" panose="020B0604020202020204" pitchFamily="34" charset="0"/>
                <a:cs typeface="Arial" panose="020B0604020202020204" pitchFamily="34" charset="0"/>
              </a:rPr>
              <a:t>at the start</a:t>
            </a:r>
          </a:p>
          <a:p>
            <a:pPr>
              <a:spcBef>
                <a:spcPct val="0"/>
              </a:spcBef>
            </a:pPr>
            <a:endParaRPr lang="en-GB" altLang="en-US" sz="1200">
              <a:latin typeface="Arial" panose="020B0604020202020204" pitchFamily="34" charset="0"/>
              <a:cs typeface="Arial" panose="020B0604020202020204" pitchFamily="34" charset="0"/>
            </a:endParaRPr>
          </a:p>
          <a:p>
            <a:pPr>
              <a:spcBef>
                <a:spcPct val="0"/>
              </a:spcBef>
            </a:pPr>
            <a:r>
              <a:rPr lang="en-GB" altLang="en-US" sz="2800">
                <a:latin typeface="Arial" panose="020B0604020202020204" pitchFamily="34" charset="0"/>
                <a:cs typeface="Arial" panose="020B0604020202020204" pitchFamily="34" charset="0"/>
              </a:rPr>
              <a:t>Flick through a few scripts before you start marking</a:t>
            </a:r>
          </a:p>
          <a:p>
            <a:pPr>
              <a:spcBef>
                <a:spcPct val="0"/>
              </a:spcBef>
            </a:pPr>
            <a:endParaRPr lang="en-GB" altLang="en-US" sz="1200" b="1">
              <a:latin typeface="Arial" panose="020B0604020202020204" pitchFamily="34" charset="0"/>
              <a:cs typeface="Arial" panose="020B0604020202020204" pitchFamily="34" charset="0"/>
            </a:endParaRPr>
          </a:p>
          <a:p>
            <a:pPr>
              <a:spcBef>
                <a:spcPct val="0"/>
              </a:spcBef>
            </a:pPr>
            <a:r>
              <a:rPr lang="en-GB" altLang="en-US" sz="2800">
                <a:latin typeface="Arial" panose="020B0604020202020204" pitchFamily="34" charset="0"/>
                <a:cs typeface="Arial" panose="020B0604020202020204" pitchFamily="34" charset="0"/>
              </a:rPr>
              <a:t>Be consistent with your marking and your comments</a:t>
            </a:r>
          </a:p>
        </p:txBody>
      </p:sp>
      <p:sp>
        <p:nvSpPr>
          <p:cNvPr id="5" name="Rectangle 4">
            <a:extLst>
              <a:ext uri="{FF2B5EF4-FFF2-40B4-BE49-F238E27FC236}">
                <a16:creationId xmlns:a16="http://schemas.microsoft.com/office/drawing/2014/main" id="{9C14282B-B725-472C-A40F-8043B05954D0}"/>
              </a:ext>
            </a:extLst>
          </p:cNvPr>
          <p:cNvSpPr>
            <a:spLocks noChangeArrowheads="1"/>
          </p:cNvSpPr>
          <p:nvPr/>
        </p:nvSpPr>
        <p:spPr bwMode="auto">
          <a:xfrm>
            <a:off x="1600200" y="4508501"/>
            <a:ext cx="9144000" cy="1927225"/>
          </a:xfrm>
          <a:prstGeom prst="rect">
            <a:avLst/>
          </a:prstGeom>
          <a:noFill/>
          <a:ln>
            <a:noFill/>
          </a:ln>
          <a:effectLst/>
        </p:spPr>
        <p:txBody>
          <a:bodyPr>
            <a:spAutoFit/>
          </a:bodyPr>
          <a:lstStyle>
            <a:lvl1pPr marL="457200" indent="-457200">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143000" indent="-2286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marL="534988" eaLnBrk="1" hangingPunct="1">
              <a:lnSpc>
                <a:spcPct val="80000"/>
              </a:lnSpc>
              <a:spcBef>
                <a:spcPct val="0"/>
              </a:spcBef>
              <a:tabLst>
                <a:tab pos="174625" algn="l"/>
              </a:tabLst>
              <a:defRPr/>
            </a:pPr>
            <a:r>
              <a:rPr lang="en-GB" altLang="en-US" sz="2800" dirty="0">
                <a:latin typeface="Arial" panose="020B0604020202020204" pitchFamily="34" charset="0"/>
                <a:cs typeface="Arial" panose="020B0604020202020204" pitchFamily="34" charset="0"/>
              </a:rPr>
              <a:t>If marking hard copy scripts - check </a:t>
            </a:r>
            <a:r>
              <a:rPr lang="en-GB" altLang="en-US" sz="2800" dirty="0">
                <a:solidFill>
                  <a:srgbClr val="000000"/>
                </a:solidFill>
                <a:latin typeface="Arial" panose="020B0604020202020204" pitchFamily="34" charset="0"/>
                <a:cs typeface="Arial" panose="020B0604020202020204" pitchFamily="34" charset="0"/>
              </a:rPr>
              <a:t>if it is acceptable to write feedback in pencil rather than ink - </a:t>
            </a:r>
            <a:r>
              <a:rPr lang="en-GB" altLang="en-US" sz="2800" dirty="0">
                <a:latin typeface="Arial" panose="020B0604020202020204" pitchFamily="34" charset="0"/>
                <a:cs typeface="Arial" panose="020B0604020202020204" pitchFamily="34" charset="0"/>
              </a:rPr>
              <a:t>I</a:t>
            </a:r>
            <a:r>
              <a:rPr lang="en-GB" altLang="en-US" sz="2800" dirty="0">
                <a:solidFill>
                  <a:srgbClr val="000000"/>
                </a:solidFill>
                <a:latin typeface="Arial" panose="020B0604020202020204" pitchFamily="34" charset="0"/>
                <a:cs typeface="Arial" panose="020B0604020202020204" pitchFamily="34" charset="0"/>
              </a:rPr>
              <a:t>f a </a:t>
            </a:r>
            <a:r>
              <a:rPr lang="en-GB" altLang="en-US" sz="2800" b="1" dirty="0">
                <a:solidFill>
                  <a:srgbClr val="000000"/>
                </a:solidFill>
                <a:latin typeface="Arial" panose="020B0604020202020204" pitchFamily="34" charset="0"/>
                <a:cs typeface="Arial" panose="020B0604020202020204" pitchFamily="34" charset="0"/>
              </a:rPr>
              <a:t>mark</a:t>
            </a:r>
            <a:r>
              <a:rPr lang="en-GB" altLang="en-US" sz="2800" dirty="0">
                <a:solidFill>
                  <a:srgbClr val="000000"/>
                </a:solidFill>
                <a:latin typeface="Arial" panose="020B0604020202020204" pitchFamily="34" charset="0"/>
                <a:cs typeface="Arial" panose="020B0604020202020204" pitchFamily="34" charset="0"/>
              </a:rPr>
              <a:t> is to be given, write this in </a:t>
            </a:r>
            <a:r>
              <a:rPr lang="en-GB" altLang="en-US" sz="2800" b="1" dirty="0">
                <a:solidFill>
                  <a:srgbClr val="000000"/>
                </a:solidFill>
                <a:latin typeface="Arial" panose="020B0604020202020204" pitchFamily="34" charset="0"/>
                <a:cs typeface="Arial" panose="020B0604020202020204" pitchFamily="34" charset="0"/>
              </a:rPr>
              <a:t>ink</a:t>
            </a:r>
          </a:p>
          <a:p>
            <a:pPr marL="534988" indent="-447675">
              <a:spcBef>
                <a:spcPct val="0"/>
              </a:spcBef>
              <a:defRPr/>
            </a:pPr>
            <a:endParaRPr lang="en-GB" altLang="en-US" sz="1200" dirty="0">
              <a:latin typeface="Arial" panose="020B0604020202020204" pitchFamily="34" charset="0"/>
              <a:cs typeface="Arial" panose="020B0604020202020204" pitchFamily="34" charset="0"/>
            </a:endParaRPr>
          </a:p>
          <a:p>
            <a:pPr marL="534988" indent="-447675">
              <a:spcBef>
                <a:spcPct val="0"/>
              </a:spcBef>
              <a:defRPr/>
            </a:pPr>
            <a:r>
              <a:rPr lang="en-GB" altLang="en-US" sz="2800" dirty="0">
                <a:latin typeface="Arial" panose="020B0604020202020204" pitchFamily="34" charset="0"/>
              </a:rPr>
              <a:t>Be prepared for the first scripts to take longer</a:t>
            </a:r>
          </a:p>
          <a:p>
            <a:pPr marL="534988" indent="-447675">
              <a:spcBef>
                <a:spcPct val="0"/>
              </a:spcBef>
              <a:defRPr/>
            </a:pPr>
            <a:endParaRPr lang="en-GB"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F32F163C-FB8F-400A-AE6A-7207C64943F9}"/>
              </a:ext>
            </a:extLst>
          </p:cNvPr>
          <p:cNvSpPr>
            <a:spLocks noGrp="1" noChangeArrowheads="1"/>
          </p:cNvSpPr>
          <p:nvPr>
            <p:ph type="title"/>
          </p:nvPr>
        </p:nvSpPr>
        <p:spPr>
          <a:xfrm>
            <a:off x="1955801" y="171450"/>
            <a:ext cx="8278813" cy="1143000"/>
          </a:xfrm>
        </p:spPr>
        <p:txBody>
          <a:bodyPr/>
          <a:lstStyle/>
          <a:p>
            <a:pPr eaLnBrk="1" hangingPunct="1"/>
            <a:r>
              <a:rPr lang="en-GB" altLang="en-US">
                <a:latin typeface="Arial" panose="020B0604020202020204" pitchFamily="34" charset="0"/>
                <a:cs typeface="Arial" panose="020B0604020202020204" pitchFamily="34" charset="0"/>
              </a:rPr>
              <a:t>Marking &amp; Providing Feedback– Generic Advice</a:t>
            </a:r>
          </a:p>
        </p:txBody>
      </p:sp>
      <p:sp>
        <p:nvSpPr>
          <p:cNvPr id="117763" name="Rectangle 4">
            <a:extLst>
              <a:ext uri="{FF2B5EF4-FFF2-40B4-BE49-F238E27FC236}">
                <a16:creationId xmlns:a16="http://schemas.microsoft.com/office/drawing/2014/main" id="{9CF7F865-9FD0-4A58-BAD3-5DF79D764099}"/>
              </a:ext>
            </a:extLst>
          </p:cNvPr>
          <p:cNvSpPr>
            <a:spLocks noChangeArrowheads="1"/>
          </p:cNvSpPr>
          <p:nvPr/>
        </p:nvSpPr>
        <p:spPr bwMode="auto">
          <a:xfrm>
            <a:off x="1668464" y="1125539"/>
            <a:ext cx="8855075"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143000" indent="-2286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a:spcBef>
                <a:spcPct val="0"/>
              </a:spcBef>
            </a:pPr>
            <a:endParaRPr lang="en-GB" altLang="en-US" sz="1200">
              <a:latin typeface="Arial" panose="020B0604020202020204" pitchFamily="34" charset="0"/>
              <a:cs typeface="Arial" panose="020B0604020202020204" pitchFamily="34" charset="0"/>
            </a:endParaRPr>
          </a:p>
          <a:p>
            <a:pPr>
              <a:spcBef>
                <a:spcPct val="0"/>
              </a:spcBef>
            </a:pPr>
            <a:r>
              <a:rPr lang="en-GB" altLang="en-US" sz="2800">
                <a:latin typeface="Arial" panose="020B0604020202020204" pitchFamily="34" charset="0"/>
                <a:cs typeface="Arial" panose="020B0604020202020204" pitchFamily="34" charset="0"/>
              </a:rPr>
              <a:t>Provide feedback that is constructive i.e. will help students improve</a:t>
            </a:r>
          </a:p>
          <a:p>
            <a:pPr>
              <a:spcBef>
                <a:spcPct val="0"/>
              </a:spcBef>
            </a:pPr>
            <a:endParaRPr lang="en-GB" altLang="en-US" sz="1000">
              <a:latin typeface="Arial" panose="020B0604020202020204" pitchFamily="34" charset="0"/>
              <a:cs typeface="Arial" panose="020B0604020202020204" pitchFamily="34" charset="0"/>
            </a:endParaRPr>
          </a:p>
          <a:p>
            <a:pPr>
              <a:spcBef>
                <a:spcPct val="0"/>
              </a:spcBef>
            </a:pPr>
            <a:r>
              <a:rPr lang="en-GB" altLang="en-US" sz="2800">
                <a:solidFill>
                  <a:srgbClr val="000000"/>
                </a:solidFill>
                <a:latin typeface="Arial" panose="020B0604020202020204" pitchFamily="34" charset="0"/>
                <a:cs typeface="Arial" panose="020B0604020202020204" pitchFamily="34" charset="0"/>
              </a:rPr>
              <a:t>If something is good, say so (but say WHY it is good, do not just tick and say ‘good’)</a:t>
            </a:r>
          </a:p>
          <a:p>
            <a:pPr>
              <a:spcBef>
                <a:spcPct val="0"/>
              </a:spcBef>
            </a:pPr>
            <a:endParaRPr lang="en-GB" altLang="en-US" sz="2800">
              <a:latin typeface="Arial" panose="020B0604020202020204" pitchFamily="34" charset="0"/>
              <a:cs typeface="Arial" panose="020B0604020202020204" pitchFamily="34" charset="0"/>
            </a:endParaRPr>
          </a:p>
          <a:p>
            <a:pPr>
              <a:spcBef>
                <a:spcPct val="0"/>
              </a:spcBef>
            </a:pPr>
            <a:endParaRPr lang="en-GB" altLang="en-US" sz="1200">
              <a:latin typeface="Arial" panose="020B0604020202020204" pitchFamily="34" charset="0"/>
              <a:cs typeface="Arial" panose="020B0604020202020204" pitchFamily="34" charset="0"/>
            </a:endParaRPr>
          </a:p>
        </p:txBody>
      </p:sp>
      <p:sp>
        <p:nvSpPr>
          <p:cNvPr id="117764" name="Rectangle 1">
            <a:extLst>
              <a:ext uri="{FF2B5EF4-FFF2-40B4-BE49-F238E27FC236}">
                <a16:creationId xmlns:a16="http://schemas.microsoft.com/office/drawing/2014/main" id="{101C7E11-BB7D-43E1-9265-D950D3115349}"/>
              </a:ext>
            </a:extLst>
          </p:cNvPr>
          <p:cNvSpPr>
            <a:spLocks noChangeArrowheads="1"/>
          </p:cNvSpPr>
          <p:nvPr/>
        </p:nvSpPr>
        <p:spPr bwMode="auto">
          <a:xfrm>
            <a:off x="1676400" y="3424239"/>
            <a:ext cx="84963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tabLst>
                <a:tab pos="176213" algn="l"/>
              </a:tabLst>
              <a:defRPr sz="3200">
                <a:solidFill>
                  <a:schemeClr val="tx1"/>
                </a:solidFill>
                <a:latin typeface="Times New Roman" panose="02020603050405020304" pitchFamily="18" charset="0"/>
              </a:defRPr>
            </a:lvl1pPr>
            <a:lvl2pPr marL="742950" indent="-285750">
              <a:spcBef>
                <a:spcPct val="20000"/>
              </a:spcBef>
              <a:buChar char="–"/>
              <a:tabLst>
                <a:tab pos="176213" algn="l"/>
              </a:tabLst>
              <a:defRPr sz="2800">
                <a:solidFill>
                  <a:schemeClr val="tx1"/>
                </a:solidFill>
                <a:latin typeface="Times New Roman" panose="02020603050405020304" pitchFamily="18" charset="0"/>
              </a:defRPr>
            </a:lvl2pPr>
            <a:lvl3pPr marL="1371600" indent="-457200">
              <a:spcBef>
                <a:spcPct val="20000"/>
              </a:spcBef>
              <a:buChar char="•"/>
              <a:tabLst>
                <a:tab pos="176213" algn="l"/>
              </a:tabLst>
              <a:defRPr sz="2400">
                <a:solidFill>
                  <a:schemeClr val="tx1"/>
                </a:solidFill>
                <a:latin typeface="Times New Roman" panose="02020603050405020304" pitchFamily="18" charset="0"/>
              </a:defRPr>
            </a:lvl3pPr>
            <a:lvl4pPr marL="1600200" indent="-228600">
              <a:spcBef>
                <a:spcPct val="20000"/>
              </a:spcBef>
              <a:buChar char="–"/>
              <a:tabLst>
                <a:tab pos="176213" algn="l"/>
              </a:tabLst>
              <a:defRPr sz="2000">
                <a:solidFill>
                  <a:schemeClr val="tx1"/>
                </a:solidFill>
                <a:latin typeface="Times New Roman" panose="02020603050405020304" pitchFamily="18" charset="0"/>
              </a:defRPr>
            </a:lvl4pPr>
            <a:lvl5pPr marL="2057400" indent="-228600">
              <a:spcBef>
                <a:spcPct val="20000"/>
              </a:spcBef>
              <a:buChar char="»"/>
              <a:tabLst>
                <a:tab pos="176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76213" algn="l"/>
              </a:tabLst>
              <a:defRPr sz="2000">
                <a:solidFill>
                  <a:schemeClr val="tx1"/>
                </a:solidFill>
                <a:latin typeface="Times New Roman" panose="02020603050405020304" pitchFamily="18" charset="0"/>
              </a:defRPr>
            </a:lvl9pPr>
          </a:lstStyle>
          <a:p>
            <a:pPr>
              <a:spcBef>
                <a:spcPct val="0"/>
              </a:spcBef>
            </a:pPr>
            <a:r>
              <a:rPr lang="en-GB" altLang="en-US" sz="2800">
                <a:solidFill>
                  <a:srgbClr val="000000"/>
                </a:solidFill>
                <a:latin typeface="Arial" panose="020B0604020202020204" pitchFamily="34" charset="0"/>
                <a:cs typeface="Arial" panose="020B0604020202020204" pitchFamily="34" charset="0"/>
              </a:rPr>
              <a:t>Do point out: </a:t>
            </a:r>
          </a:p>
          <a:p>
            <a:pPr lvl="2">
              <a:spcBef>
                <a:spcPct val="0"/>
              </a:spcBef>
            </a:pPr>
            <a:r>
              <a:rPr lang="en-GB" altLang="en-US" sz="2800">
                <a:solidFill>
                  <a:srgbClr val="000000"/>
                </a:solidFill>
                <a:latin typeface="Arial" panose="020B0604020202020204" pitchFamily="34" charset="0"/>
                <a:cs typeface="Arial" panose="020B0604020202020204" pitchFamily="34" charset="0"/>
              </a:rPr>
              <a:t>repetitions </a:t>
            </a:r>
          </a:p>
          <a:p>
            <a:pPr lvl="2">
              <a:spcBef>
                <a:spcPct val="0"/>
              </a:spcBef>
            </a:pPr>
            <a:r>
              <a:rPr lang="en-GB" altLang="en-US" sz="2800">
                <a:solidFill>
                  <a:srgbClr val="000000"/>
                </a:solidFill>
                <a:latin typeface="Arial" panose="020B0604020202020204" pitchFamily="34" charset="0"/>
                <a:cs typeface="Arial" panose="020B0604020202020204" pitchFamily="34" charset="0"/>
              </a:rPr>
              <a:t>lack of clarity </a:t>
            </a:r>
          </a:p>
          <a:p>
            <a:pPr lvl="2">
              <a:spcBef>
                <a:spcPct val="0"/>
              </a:spcBef>
            </a:pPr>
            <a:r>
              <a:rPr lang="en-GB" altLang="en-US" sz="2800">
                <a:solidFill>
                  <a:srgbClr val="000000"/>
                </a:solidFill>
                <a:latin typeface="Arial" panose="020B0604020202020204" pitchFamily="34" charset="0"/>
                <a:cs typeface="Arial" panose="020B0604020202020204" pitchFamily="34" charset="0"/>
              </a:rPr>
              <a:t>if something is missing e.g. graphs, results, examples or citations (if appropriate and if required)</a:t>
            </a:r>
          </a:p>
          <a:p>
            <a:pPr>
              <a:spcBef>
                <a:spcPct val="0"/>
              </a:spcBef>
            </a:pPr>
            <a:endParaRPr lang="en-GB" altLang="en-US" sz="1200">
              <a:solidFill>
                <a:srgbClr val="000000"/>
              </a:solidFill>
              <a:latin typeface="Arial" panose="020B0604020202020204" pitchFamily="34" charset="0"/>
              <a:cs typeface="Arial" panose="020B0604020202020204" pitchFamily="34" charset="0"/>
            </a:endParaRPr>
          </a:p>
          <a:p>
            <a:pPr>
              <a:spcBef>
                <a:spcPct val="0"/>
              </a:spcBef>
            </a:pPr>
            <a:r>
              <a:rPr lang="en-GB" altLang="en-US" sz="2800">
                <a:latin typeface="Arial" panose="020B0604020202020204" pitchFamily="34" charset="0"/>
                <a:cs typeface="Arial" panose="020B0604020202020204" pitchFamily="34" charset="0"/>
              </a:rPr>
              <a:t>Ensure you writing is legible!</a:t>
            </a:r>
          </a:p>
          <a:p>
            <a:pPr>
              <a:spcBef>
                <a:spcPct val="0"/>
              </a:spcBef>
            </a:pPr>
            <a:endParaRPr lang="en-GB" altLang="en-US" sz="28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19810" name="Rectangle 3">
            <a:extLst>
              <a:ext uri="{FF2B5EF4-FFF2-40B4-BE49-F238E27FC236}">
                <a16:creationId xmlns:a16="http://schemas.microsoft.com/office/drawing/2014/main" id="{1EE6F063-5500-432B-B05C-0ACB1E86C630}"/>
              </a:ext>
            </a:extLst>
          </p:cNvPr>
          <p:cNvSpPr>
            <a:spLocks noGrp="1" noChangeArrowheads="1"/>
          </p:cNvSpPr>
          <p:nvPr>
            <p:ph type="body" idx="1"/>
          </p:nvPr>
        </p:nvSpPr>
        <p:spPr>
          <a:xfrm>
            <a:off x="1758951" y="1458914"/>
            <a:ext cx="8748713" cy="4751387"/>
          </a:xfrm>
        </p:spPr>
        <p:txBody>
          <a:bodyPr/>
          <a:lstStyle/>
          <a:p>
            <a:pPr marL="0" indent="0" eaLnBrk="1" hangingPunct="1">
              <a:lnSpc>
                <a:spcPct val="80000"/>
              </a:lnSpc>
              <a:buNone/>
            </a:pPr>
            <a:endParaRPr lang="en-GB" altLang="en-US" sz="2800">
              <a:latin typeface="Arial" panose="020B0604020202020204" pitchFamily="34" charset="0"/>
              <a:cs typeface="Arial" panose="020B0604020202020204" pitchFamily="34" charset="0"/>
            </a:endParaRPr>
          </a:p>
          <a:p>
            <a:pPr marL="0" indent="0" eaLnBrk="1" hangingPunct="1">
              <a:lnSpc>
                <a:spcPct val="80000"/>
              </a:lnSpc>
            </a:pPr>
            <a:r>
              <a:rPr lang="en-GB" altLang="en-US" sz="2800">
                <a:latin typeface="Arial" panose="020B0604020202020204" pitchFamily="34" charset="0"/>
                <a:cs typeface="Arial" panose="020B0604020202020204" pitchFamily="34" charset="0"/>
              </a:rPr>
              <a:t> Be aware that you are defacing a student’s work, so   do it sensitively</a:t>
            </a:r>
          </a:p>
          <a:p>
            <a:pPr marL="0" indent="0" eaLnBrk="1" hangingPunct="1">
              <a:lnSpc>
                <a:spcPct val="80000"/>
              </a:lnSpc>
              <a:buNone/>
            </a:pPr>
            <a:endParaRPr lang="en-GB" altLang="en-US" sz="1000">
              <a:latin typeface="Arial" panose="020B0604020202020204" pitchFamily="34" charset="0"/>
              <a:cs typeface="Arial" panose="020B0604020202020204" pitchFamily="34" charset="0"/>
            </a:endParaRPr>
          </a:p>
          <a:p>
            <a:pPr marL="0" indent="0" eaLnBrk="1" hangingPunct="1">
              <a:lnSpc>
                <a:spcPct val="80000"/>
              </a:lnSpc>
            </a:pPr>
            <a:r>
              <a:rPr lang="en-GB" altLang="en-US" sz="2800">
                <a:latin typeface="Arial" panose="020B0604020202020204" pitchFamily="34" charset="0"/>
                <a:cs typeface="Arial" panose="020B0604020202020204" pitchFamily="34" charset="0"/>
              </a:rPr>
              <a:t> If appropriate, praise any evidence of improvement</a:t>
            </a:r>
          </a:p>
          <a:p>
            <a:pPr marL="0" indent="0" eaLnBrk="1" hangingPunct="1">
              <a:lnSpc>
                <a:spcPct val="80000"/>
              </a:lnSpc>
              <a:buNone/>
            </a:pPr>
            <a:endParaRPr lang="en-GB" altLang="en-US" sz="1000">
              <a:latin typeface="Arial" panose="020B0604020202020204" pitchFamily="34" charset="0"/>
              <a:cs typeface="Arial" panose="020B0604020202020204" pitchFamily="34" charset="0"/>
            </a:endParaRPr>
          </a:p>
          <a:p>
            <a:pPr marL="0" indent="0" eaLnBrk="1" hangingPunct="1">
              <a:lnSpc>
                <a:spcPct val="80000"/>
              </a:lnSpc>
            </a:pPr>
            <a:r>
              <a:rPr lang="en-GB" altLang="en-US" sz="2800">
                <a:latin typeface="Arial" panose="020B0604020202020204" pitchFamily="34" charset="0"/>
                <a:cs typeface="Arial" panose="020B0604020202020204" pitchFamily="34" charset="0"/>
              </a:rPr>
              <a:t> Ask if generic feedback will be provided to students, and what level of feedback is required from you</a:t>
            </a:r>
          </a:p>
          <a:p>
            <a:pPr marL="0" indent="0" eaLnBrk="1" hangingPunct="1">
              <a:lnSpc>
                <a:spcPct val="80000"/>
              </a:lnSpc>
            </a:pPr>
            <a:endParaRPr lang="en-GB" altLang="en-US" sz="1000">
              <a:latin typeface="Arial" panose="020B0604020202020204" pitchFamily="34" charset="0"/>
              <a:cs typeface="Arial" panose="020B0604020202020204" pitchFamily="34" charset="0"/>
            </a:endParaRPr>
          </a:p>
          <a:p>
            <a:pPr marL="0" indent="0" eaLnBrk="1" hangingPunct="1">
              <a:lnSpc>
                <a:spcPct val="80000"/>
              </a:lnSpc>
            </a:pPr>
            <a:r>
              <a:rPr lang="en-GB" altLang="en-US" sz="2800">
                <a:solidFill>
                  <a:srgbClr val="000000"/>
                </a:solidFill>
                <a:latin typeface="Arial" panose="020B0604020202020204" pitchFamily="34" charset="0"/>
                <a:cs typeface="Arial" panose="020B0604020202020204" pitchFamily="34" charset="0"/>
              </a:rPr>
              <a:t> Make sure you know if the work is part of the ICA (i.e. summative)</a:t>
            </a:r>
            <a:endParaRPr lang="en-GB" altLang="en-US" sz="2800">
              <a:latin typeface="Arial" panose="020B0604020202020204" pitchFamily="34" charset="0"/>
              <a:cs typeface="Arial" panose="020B0604020202020204" pitchFamily="34" charset="0"/>
            </a:endParaRPr>
          </a:p>
          <a:p>
            <a:pPr marL="0" indent="0" eaLnBrk="1" hangingPunct="1">
              <a:lnSpc>
                <a:spcPct val="80000"/>
              </a:lnSpc>
            </a:pPr>
            <a:endParaRPr lang="en-GB" altLang="en-US" sz="1000">
              <a:latin typeface="Arial" panose="020B0604020202020204" pitchFamily="34" charset="0"/>
              <a:cs typeface="Arial" panose="020B0604020202020204" pitchFamily="34" charset="0"/>
            </a:endParaRPr>
          </a:p>
          <a:p>
            <a:pPr marL="0" indent="0" eaLnBrk="1" hangingPunct="1">
              <a:lnSpc>
                <a:spcPct val="80000"/>
              </a:lnSpc>
            </a:pPr>
            <a:endParaRPr lang="en-GB" altLang="en-US" sz="1000">
              <a:latin typeface="Arial" panose="020B0604020202020204" pitchFamily="34" charset="0"/>
              <a:cs typeface="Arial" panose="020B0604020202020204" pitchFamily="34" charset="0"/>
            </a:endParaRPr>
          </a:p>
          <a:p>
            <a:pPr marL="0" indent="0" eaLnBrk="1" hangingPunct="1">
              <a:lnSpc>
                <a:spcPct val="80000"/>
              </a:lnSpc>
            </a:pPr>
            <a:r>
              <a:rPr lang="en-GB" altLang="en-US" sz="2800">
                <a:latin typeface="Arial" panose="020B0604020202020204" pitchFamily="34" charset="0"/>
                <a:cs typeface="Arial" panose="020B0604020202020204" pitchFamily="34" charset="0"/>
              </a:rPr>
              <a:t> If you are unsure about any aspect of the marking; </a:t>
            </a:r>
            <a:r>
              <a:rPr lang="en-GB" altLang="en-US" sz="2800" b="1">
                <a:latin typeface="Arial" panose="020B0604020202020204" pitchFamily="34" charset="0"/>
                <a:cs typeface="Arial" panose="020B0604020202020204" pitchFamily="34" charset="0"/>
              </a:rPr>
              <a:t>CHECK, ASK</a:t>
            </a:r>
            <a:r>
              <a:rPr lang="en-GB" altLang="en-US" sz="2800">
                <a:latin typeface="Arial" panose="020B0604020202020204" pitchFamily="34" charset="0"/>
                <a:cs typeface="Arial" panose="020B0604020202020204" pitchFamily="34" charset="0"/>
              </a:rPr>
              <a:t>, but </a:t>
            </a:r>
            <a:r>
              <a:rPr lang="en-GB" altLang="en-US" sz="2800" b="1">
                <a:latin typeface="Arial" panose="020B0604020202020204" pitchFamily="34" charset="0"/>
                <a:cs typeface="Arial" panose="020B0604020202020204" pitchFamily="34" charset="0"/>
              </a:rPr>
              <a:t>DO NOT GUESS</a:t>
            </a:r>
            <a:r>
              <a:rPr lang="en-GB" altLang="en-US" sz="2800">
                <a:latin typeface="Arial" panose="020B0604020202020204" pitchFamily="34" charset="0"/>
                <a:cs typeface="Arial" panose="020B0604020202020204" pitchFamily="34" charset="0"/>
              </a:rPr>
              <a:t>!!</a:t>
            </a:r>
          </a:p>
          <a:p>
            <a:pPr marL="0" indent="0" eaLnBrk="1" hangingPunct="1">
              <a:lnSpc>
                <a:spcPct val="80000"/>
              </a:lnSpc>
              <a:buNone/>
            </a:pPr>
            <a:endParaRPr lang="en-GB" altLang="en-US" sz="2800">
              <a:latin typeface="Arial" panose="020B0604020202020204" pitchFamily="34" charset="0"/>
              <a:cs typeface="Arial" panose="020B0604020202020204" pitchFamily="34" charset="0"/>
            </a:endParaRPr>
          </a:p>
          <a:p>
            <a:pPr marL="0" indent="0" eaLnBrk="1" hangingPunct="1">
              <a:lnSpc>
                <a:spcPct val="80000"/>
              </a:lnSpc>
            </a:pPr>
            <a:endParaRPr lang="en-GB" altLang="en-US" sz="280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A8243194-AF36-42AE-A347-1E2444A3DD73}"/>
              </a:ext>
            </a:extLst>
          </p:cNvPr>
          <p:cNvSpPr txBox="1">
            <a:spLocks noChangeArrowheads="1"/>
          </p:cNvSpPr>
          <p:nvPr/>
        </p:nvSpPr>
        <p:spPr bwMode="auto">
          <a:xfrm>
            <a:off x="1993901" y="333375"/>
            <a:ext cx="8278813" cy="11430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GB" kern="0" dirty="0">
                <a:latin typeface="Arial" charset="0"/>
                <a:cs typeface="Arial" charset="0"/>
              </a:rPr>
              <a:t>Marking &amp; Providing Feedback</a:t>
            </a:r>
            <a:r>
              <a:rPr lang="en-GB" altLang="en-US" dirty="0">
                <a:latin typeface="Arial" panose="020B0604020202020204" pitchFamily="34" charset="0"/>
                <a:cs typeface="Arial" panose="020B0604020202020204" pitchFamily="34" charset="0"/>
              </a:rPr>
              <a:t>– Generic Advice</a:t>
            </a:r>
            <a:endParaRPr lang="en-GB" kern="0" dirty="0">
              <a:latin typeface="Arial" charset="0"/>
              <a:cs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20834" name="TextBox 1">
            <a:extLst>
              <a:ext uri="{FF2B5EF4-FFF2-40B4-BE49-F238E27FC236}">
                <a16:creationId xmlns:a16="http://schemas.microsoft.com/office/drawing/2014/main" id="{CCFDEE12-146B-473A-87D6-4A49BE072389}"/>
              </a:ext>
            </a:extLst>
          </p:cNvPr>
          <p:cNvSpPr txBox="1">
            <a:spLocks noChangeArrowheads="1"/>
          </p:cNvSpPr>
          <p:nvPr/>
        </p:nvSpPr>
        <p:spPr bwMode="auto">
          <a:xfrm>
            <a:off x="1631951" y="98425"/>
            <a:ext cx="56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solidFill>
                  <a:srgbClr val="FF0000"/>
                </a:solidFill>
                <a:latin typeface="Arial" panose="020B0604020202020204" pitchFamily="34" charset="0"/>
              </a:rPr>
              <a:t>Poll</a:t>
            </a:r>
          </a:p>
        </p:txBody>
      </p:sp>
      <p:sp>
        <p:nvSpPr>
          <p:cNvPr id="120835" name="TextBox 1">
            <a:extLst>
              <a:ext uri="{FF2B5EF4-FFF2-40B4-BE49-F238E27FC236}">
                <a16:creationId xmlns:a16="http://schemas.microsoft.com/office/drawing/2014/main" id="{F02CE3E1-882C-46B9-8EE2-37C7398E9215}"/>
              </a:ext>
            </a:extLst>
          </p:cNvPr>
          <p:cNvSpPr txBox="1">
            <a:spLocks noChangeArrowheads="1"/>
          </p:cNvSpPr>
          <p:nvPr/>
        </p:nvSpPr>
        <p:spPr bwMode="auto">
          <a:xfrm>
            <a:off x="1785938" y="774701"/>
            <a:ext cx="8648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600" b="1">
                <a:latin typeface="Arial" panose="020B0604020202020204" pitchFamily="34" charset="0"/>
              </a:rPr>
              <a:t>Cultural Differences to Awarded Marks</a:t>
            </a:r>
          </a:p>
        </p:txBody>
      </p:sp>
      <p:grpSp>
        <p:nvGrpSpPr>
          <p:cNvPr id="120836" name="Group 4">
            <a:extLst>
              <a:ext uri="{FF2B5EF4-FFF2-40B4-BE49-F238E27FC236}">
                <a16:creationId xmlns:a16="http://schemas.microsoft.com/office/drawing/2014/main" id="{252D002C-5C19-4943-AFF9-F6A68F1EAF3A}"/>
              </a:ext>
            </a:extLst>
          </p:cNvPr>
          <p:cNvGrpSpPr>
            <a:grpSpLocks/>
          </p:cNvGrpSpPr>
          <p:nvPr/>
        </p:nvGrpSpPr>
        <p:grpSpPr bwMode="auto">
          <a:xfrm>
            <a:off x="10148888" y="90489"/>
            <a:ext cx="285750" cy="498475"/>
            <a:chOff x="7411751" y="1777678"/>
            <a:chExt cx="285112" cy="499194"/>
          </a:xfrm>
        </p:grpSpPr>
        <p:sp>
          <p:nvSpPr>
            <p:cNvPr id="5" name="Rectangle 4">
              <a:extLst>
                <a:ext uri="{FF2B5EF4-FFF2-40B4-BE49-F238E27FC236}">
                  <a16:creationId xmlns:a16="http://schemas.microsoft.com/office/drawing/2014/main" id="{470638B5-8A03-430C-BD2C-3E18211A6AA1}"/>
                </a:ext>
              </a:extLst>
            </p:cNvPr>
            <p:cNvSpPr/>
            <p:nvPr/>
          </p:nvSpPr>
          <p:spPr>
            <a:xfrm>
              <a:off x="7524211" y="1917580"/>
              <a:ext cx="72862" cy="359292"/>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GB" kern="0">
                <a:solidFill>
                  <a:prstClr val="white"/>
                </a:solidFill>
                <a:latin typeface="Calibri"/>
              </a:endParaRPr>
            </a:p>
          </p:txBody>
        </p:sp>
        <p:sp>
          <p:nvSpPr>
            <p:cNvPr id="6" name="Rectangle 5">
              <a:extLst>
                <a:ext uri="{FF2B5EF4-FFF2-40B4-BE49-F238E27FC236}">
                  <a16:creationId xmlns:a16="http://schemas.microsoft.com/office/drawing/2014/main" id="{9D63EA31-F511-4E1C-B802-8BDCF5067300}"/>
                </a:ext>
              </a:extLst>
            </p:cNvPr>
            <p:cNvSpPr/>
            <p:nvPr/>
          </p:nvSpPr>
          <p:spPr>
            <a:xfrm>
              <a:off x="7411751" y="2154458"/>
              <a:ext cx="77613" cy="122414"/>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GB" kern="0">
                <a:solidFill>
                  <a:prstClr val="white"/>
                </a:solidFill>
                <a:latin typeface="Calibri"/>
              </a:endParaRPr>
            </a:p>
          </p:txBody>
        </p:sp>
        <p:sp>
          <p:nvSpPr>
            <p:cNvPr id="7" name="Rectangle 6">
              <a:extLst>
                <a:ext uri="{FF2B5EF4-FFF2-40B4-BE49-F238E27FC236}">
                  <a16:creationId xmlns:a16="http://schemas.microsoft.com/office/drawing/2014/main" id="{A50C4CEA-4D05-448B-AFC8-99441096051E}"/>
                </a:ext>
              </a:extLst>
            </p:cNvPr>
            <p:cNvSpPr/>
            <p:nvPr/>
          </p:nvSpPr>
          <p:spPr>
            <a:xfrm>
              <a:off x="7628752" y="1777678"/>
              <a:ext cx="68111" cy="499194"/>
            </a:xfrm>
            <a:prstGeom prst="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GB" kern="0">
                <a:solidFill>
                  <a:prstClr val="white"/>
                </a:solidFill>
                <a:latin typeface="Calibri"/>
              </a:endParaRPr>
            </a:p>
          </p:txBody>
        </p:sp>
      </p:grpSp>
      <p:sp>
        <p:nvSpPr>
          <p:cNvPr id="120837" name="Rectangle 7">
            <a:extLst>
              <a:ext uri="{FF2B5EF4-FFF2-40B4-BE49-F238E27FC236}">
                <a16:creationId xmlns:a16="http://schemas.microsoft.com/office/drawing/2014/main" id="{115C6516-0B74-475A-9C61-7ED1913D3368}"/>
              </a:ext>
            </a:extLst>
          </p:cNvPr>
          <p:cNvSpPr>
            <a:spLocks noChangeArrowheads="1"/>
          </p:cNvSpPr>
          <p:nvPr/>
        </p:nvSpPr>
        <p:spPr bwMode="auto">
          <a:xfrm>
            <a:off x="2052639" y="1789114"/>
            <a:ext cx="800417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7000"/>
              </a:lnSpc>
              <a:spcBef>
                <a:spcPct val="0"/>
              </a:spcBef>
              <a:spcAft>
                <a:spcPts val="800"/>
              </a:spcAft>
              <a:buNone/>
            </a:pPr>
            <a:r>
              <a:rPr lang="en-GB" altLang="en-US">
                <a:latin typeface="Calibri" panose="020F0502020204030204" pitchFamily="34" charset="0"/>
                <a:ea typeface="Calibri" panose="020F0502020204030204" pitchFamily="34" charset="0"/>
                <a:cs typeface="Times New Roman" panose="02020603050405020304" pitchFamily="18" charset="0"/>
              </a:rPr>
              <a:t>Do you consider a grade of 73% to be:</a:t>
            </a:r>
          </a:p>
          <a:p>
            <a:pPr>
              <a:lnSpc>
                <a:spcPct val="107000"/>
              </a:lnSpc>
              <a:spcBef>
                <a:spcPct val="0"/>
              </a:spcBef>
              <a:spcAft>
                <a:spcPts val="800"/>
              </a:spcAft>
              <a:buNone/>
            </a:pPr>
            <a:r>
              <a:rPr lang="en-GB" altLang="en-US">
                <a:latin typeface="Calibri" panose="020F0502020204030204" pitchFamily="34" charset="0"/>
                <a:ea typeface="Calibri" panose="020F0502020204030204" pitchFamily="34" charset="0"/>
                <a:cs typeface="Times New Roman" panose="02020603050405020304" pitchFamily="18" charset="0"/>
              </a:rPr>
              <a:t>1. Excellent</a:t>
            </a:r>
          </a:p>
          <a:p>
            <a:pPr>
              <a:lnSpc>
                <a:spcPct val="107000"/>
              </a:lnSpc>
              <a:spcBef>
                <a:spcPct val="0"/>
              </a:spcBef>
              <a:spcAft>
                <a:spcPts val="800"/>
              </a:spcAft>
              <a:buNone/>
            </a:pPr>
            <a:r>
              <a:rPr lang="en-GB" altLang="en-US">
                <a:latin typeface="Calibri" panose="020F0502020204030204" pitchFamily="34" charset="0"/>
                <a:ea typeface="Calibri" panose="020F0502020204030204" pitchFamily="34" charset="0"/>
                <a:cs typeface="Times New Roman" panose="02020603050405020304" pitchFamily="18" charset="0"/>
              </a:rPr>
              <a:t>2. Very good</a:t>
            </a:r>
          </a:p>
          <a:p>
            <a:pPr>
              <a:lnSpc>
                <a:spcPct val="107000"/>
              </a:lnSpc>
              <a:spcBef>
                <a:spcPct val="0"/>
              </a:spcBef>
              <a:spcAft>
                <a:spcPts val="800"/>
              </a:spcAft>
              <a:buNone/>
            </a:pPr>
            <a:r>
              <a:rPr lang="en-GB" altLang="en-US">
                <a:latin typeface="Calibri" panose="020F0502020204030204" pitchFamily="34" charset="0"/>
                <a:ea typeface="Calibri" panose="020F0502020204030204" pitchFamily="34" charset="0"/>
                <a:cs typeface="Times New Roman" panose="02020603050405020304" pitchFamily="18" charset="0"/>
              </a:rPr>
              <a:t>3. Good</a:t>
            </a:r>
          </a:p>
          <a:p>
            <a:pPr>
              <a:lnSpc>
                <a:spcPct val="107000"/>
              </a:lnSpc>
              <a:spcBef>
                <a:spcPct val="0"/>
              </a:spcBef>
              <a:spcAft>
                <a:spcPts val="800"/>
              </a:spcAft>
              <a:buNone/>
            </a:pPr>
            <a:r>
              <a:rPr lang="en-GB" altLang="en-US">
                <a:latin typeface="Calibri" panose="020F0502020204030204" pitchFamily="34" charset="0"/>
                <a:ea typeface="Calibri" panose="020F0502020204030204" pitchFamily="34" charset="0"/>
                <a:cs typeface="Times New Roman" panose="02020603050405020304" pitchFamily="18" charset="0"/>
              </a:rPr>
              <a:t>4. Okay</a:t>
            </a:r>
          </a:p>
          <a:p>
            <a:pPr>
              <a:lnSpc>
                <a:spcPct val="107000"/>
              </a:lnSpc>
              <a:spcBef>
                <a:spcPct val="0"/>
              </a:spcBef>
              <a:spcAft>
                <a:spcPts val="800"/>
              </a:spcAft>
              <a:buNone/>
            </a:pPr>
            <a:r>
              <a:rPr lang="en-GB" altLang="en-US">
                <a:latin typeface="Calibri" panose="020F0502020204030204" pitchFamily="34" charset="0"/>
                <a:ea typeface="Calibri" panose="020F0502020204030204" pitchFamily="34" charset="0"/>
                <a:cs typeface="Times New Roman" panose="02020603050405020304" pitchFamily="18" charset="0"/>
              </a:rPr>
              <a:t>5. Disappointing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06498" name="Text Box 4">
            <a:extLst>
              <a:ext uri="{FF2B5EF4-FFF2-40B4-BE49-F238E27FC236}">
                <a16:creationId xmlns:a16="http://schemas.microsoft.com/office/drawing/2014/main" id="{6B03EE91-60F1-439C-83D8-E9479205727E}"/>
              </a:ext>
            </a:extLst>
          </p:cNvPr>
          <p:cNvSpPr txBox="1">
            <a:spLocks noChangeArrowheads="1"/>
          </p:cNvSpPr>
          <p:nvPr/>
        </p:nvSpPr>
        <p:spPr bwMode="auto">
          <a:xfrm>
            <a:off x="1774826" y="1568450"/>
            <a:ext cx="8893175" cy="4032250"/>
          </a:xfrm>
          <a:prstGeom prst="rect">
            <a:avLst/>
          </a:prstGeom>
          <a:noFill/>
          <a:ln>
            <a:noFill/>
          </a:ln>
          <a:effec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defRPr/>
            </a:pPr>
            <a:r>
              <a:rPr lang="en-GB" altLang="en-US" dirty="0">
                <a:latin typeface="Arial" panose="020B0604020202020204" pitchFamily="34" charset="0"/>
                <a:cs typeface="Arial" panose="020B0604020202020204" pitchFamily="34" charset="0"/>
              </a:rPr>
              <a:t>Attitude to the final mark awarded to a script can differ between cultures</a:t>
            </a:r>
          </a:p>
          <a:p>
            <a:pPr>
              <a:spcBef>
                <a:spcPct val="0"/>
              </a:spcBef>
              <a:defRPr/>
            </a:pPr>
            <a:endParaRPr lang="en-GB" altLang="en-US" dirty="0">
              <a:latin typeface="Arial" panose="020B0604020202020204" pitchFamily="34" charset="0"/>
              <a:cs typeface="Arial" panose="020B0604020202020204" pitchFamily="34" charset="0"/>
            </a:endParaRPr>
          </a:p>
          <a:p>
            <a:pPr marL="0" indent="0">
              <a:spcBef>
                <a:spcPct val="0"/>
              </a:spcBef>
              <a:buNone/>
              <a:defRPr/>
            </a:pPr>
            <a:r>
              <a:rPr lang="en-GB" altLang="en-US" dirty="0">
                <a:latin typeface="Arial" panose="020B0604020202020204" pitchFamily="34" charset="0"/>
                <a:cs typeface="Arial" panose="020B0604020202020204" pitchFamily="34" charset="0"/>
              </a:rPr>
              <a:t>This has implication for students and markers</a:t>
            </a:r>
          </a:p>
          <a:p>
            <a:pPr>
              <a:spcBef>
                <a:spcPct val="0"/>
              </a:spcBef>
              <a:defRPr/>
            </a:pPr>
            <a:endParaRPr lang="en-GB" altLang="en-US" dirty="0">
              <a:latin typeface="Tahoma" panose="020B0604030504040204" pitchFamily="34" charset="0"/>
            </a:endParaRPr>
          </a:p>
          <a:p>
            <a:pPr>
              <a:spcBef>
                <a:spcPct val="0"/>
              </a:spcBef>
              <a:defRPr/>
            </a:pPr>
            <a:r>
              <a:rPr lang="en-GB" altLang="en-US" dirty="0">
                <a:latin typeface="Arial" panose="020B0604020202020204" pitchFamily="34" charset="0"/>
              </a:rPr>
              <a:t>Good idea to discuss with the Course Organiser (or co-ordinator of the marking) the anticipated distribution of marks</a:t>
            </a:r>
          </a:p>
        </p:txBody>
      </p:sp>
      <p:sp>
        <p:nvSpPr>
          <p:cNvPr id="121859" name="TextBox 1">
            <a:extLst>
              <a:ext uri="{FF2B5EF4-FFF2-40B4-BE49-F238E27FC236}">
                <a16:creationId xmlns:a16="http://schemas.microsoft.com/office/drawing/2014/main" id="{3476660A-CCB1-4368-81F8-15820158432D}"/>
              </a:ext>
            </a:extLst>
          </p:cNvPr>
          <p:cNvSpPr txBox="1">
            <a:spLocks noChangeArrowheads="1"/>
          </p:cNvSpPr>
          <p:nvPr/>
        </p:nvSpPr>
        <p:spPr bwMode="auto">
          <a:xfrm>
            <a:off x="1774825" y="260351"/>
            <a:ext cx="8648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600" b="1">
                <a:latin typeface="Arial" panose="020B0604020202020204" pitchFamily="34" charset="0"/>
              </a:rPr>
              <a:t>Cultural Differences to Awarded Marks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A0EDBE60-4AF3-4877-AF4E-18F26756E356}"/>
              </a:ext>
            </a:extLst>
          </p:cNvPr>
          <p:cNvSpPr>
            <a:spLocks noGrp="1" noChangeArrowheads="1"/>
          </p:cNvSpPr>
          <p:nvPr>
            <p:ph type="title"/>
          </p:nvPr>
        </p:nvSpPr>
        <p:spPr>
          <a:xfrm>
            <a:off x="2208213" y="115888"/>
            <a:ext cx="7772400" cy="1143000"/>
          </a:xfrm>
        </p:spPr>
        <p:txBody>
          <a:bodyPr/>
          <a:lstStyle/>
          <a:p>
            <a:pPr eaLnBrk="1" hangingPunct="1"/>
            <a:r>
              <a:rPr lang="en-GB" altLang="en-US" b="1">
                <a:solidFill>
                  <a:schemeClr val="tx1"/>
                </a:solidFill>
                <a:latin typeface="Arial" panose="020B0604020202020204" pitchFamily="34" charset="0"/>
                <a:cs typeface="Arial" panose="020B0604020202020204" pitchFamily="34" charset="0"/>
              </a:rPr>
              <a:t>Plagiarism</a:t>
            </a:r>
          </a:p>
        </p:txBody>
      </p:sp>
      <p:sp>
        <p:nvSpPr>
          <p:cNvPr id="122883" name="Rectangle 3">
            <a:extLst>
              <a:ext uri="{FF2B5EF4-FFF2-40B4-BE49-F238E27FC236}">
                <a16:creationId xmlns:a16="http://schemas.microsoft.com/office/drawing/2014/main" id="{6FD5EDE4-B0B4-41F6-BEA4-BF4368631CB8}"/>
              </a:ext>
            </a:extLst>
          </p:cNvPr>
          <p:cNvSpPr>
            <a:spLocks noGrp="1" noChangeArrowheads="1"/>
          </p:cNvSpPr>
          <p:nvPr>
            <p:ph type="body" idx="1"/>
          </p:nvPr>
        </p:nvSpPr>
        <p:spPr>
          <a:xfrm>
            <a:off x="1847851" y="1341438"/>
            <a:ext cx="8569325" cy="647700"/>
          </a:xfrm>
        </p:spPr>
        <p:txBody>
          <a:bodyPr/>
          <a:lstStyle/>
          <a:p>
            <a:pPr eaLnBrk="1" hangingPunct="1">
              <a:buFontTx/>
              <a:buNone/>
            </a:pPr>
            <a:r>
              <a:rPr lang="en-GB" altLang="en-US">
                <a:latin typeface="Arial" panose="020B0604020202020204" pitchFamily="34" charset="0"/>
                <a:cs typeface="Arial" panose="020B0604020202020204" pitchFamily="34" charset="0"/>
              </a:rPr>
              <a:t>	UoE uses Turnitin plagiarism detection software </a:t>
            </a:r>
          </a:p>
        </p:txBody>
      </p:sp>
      <p:sp>
        <p:nvSpPr>
          <p:cNvPr id="122884" name="Text Box 4">
            <a:extLst>
              <a:ext uri="{FF2B5EF4-FFF2-40B4-BE49-F238E27FC236}">
                <a16:creationId xmlns:a16="http://schemas.microsoft.com/office/drawing/2014/main" id="{E07C1E43-15C3-4274-8CBF-05580E25CF85}"/>
              </a:ext>
            </a:extLst>
          </p:cNvPr>
          <p:cNvSpPr txBox="1">
            <a:spLocks noChangeArrowheads="1"/>
          </p:cNvSpPr>
          <p:nvPr/>
        </p:nvSpPr>
        <p:spPr bwMode="auto">
          <a:xfrm>
            <a:off x="2135189" y="2708275"/>
            <a:ext cx="79406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a:solidFill>
                  <a:schemeClr val="bg1"/>
                </a:solidFill>
                <a:latin typeface="Arial" panose="020B0604020202020204" pitchFamily="34" charset="0"/>
                <a:cs typeface="Arial" panose="020B0604020202020204" pitchFamily="34" charset="0"/>
              </a:rPr>
              <a:t>For hand written work remain vigilant and if you suspect plagiarism report it to the course secretary or marking co-ordinator/leader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4EBAFA68-D248-4D8F-836F-58FA95C3C8E1}"/>
              </a:ext>
            </a:extLst>
          </p:cNvPr>
          <p:cNvSpPr>
            <a:spLocks noGrp="1" noChangeArrowheads="1"/>
          </p:cNvSpPr>
          <p:nvPr>
            <p:ph type="title"/>
          </p:nvPr>
        </p:nvSpPr>
        <p:spPr>
          <a:xfrm>
            <a:off x="2209800" y="836614"/>
            <a:ext cx="7772400" cy="649287"/>
          </a:xfrm>
        </p:spPr>
        <p:txBody>
          <a:bodyPr/>
          <a:lstStyle/>
          <a:p>
            <a:r>
              <a:rPr lang="en-GB" altLang="en-US" sz="3600" b="1">
                <a:latin typeface="Arial" panose="020B0604020202020204" pitchFamily="34" charset="0"/>
                <a:cs typeface="Arial" panose="020B0604020202020204" pitchFamily="34" charset="0"/>
              </a:rPr>
              <a:t>Reflection – part of </a:t>
            </a:r>
            <a:r>
              <a:rPr lang="en-GB" altLang="en-US" sz="3600" b="1">
                <a:solidFill>
                  <a:srgbClr val="333333"/>
                </a:solidFill>
                <a:latin typeface="Arial" panose="020B0604020202020204" pitchFamily="34" charset="0"/>
                <a:cs typeface="Arial" panose="020B0604020202020204" pitchFamily="34" charset="0"/>
              </a:rPr>
              <a:t>Continuing Professional Development</a:t>
            </a:r>
            <a:r>
              <a:rPr lang="en-GB" altLang="en-US" sz="3600" b="1">
                <a:latin typeface="Arial" panose="020B0604020202020204" pitchFamily="34" charset="0"/>
                <a:cs typeface="Arial" panose="020B0604020202020204" pitchFamily="34" charset="0"/>
              </a:rPr>
              <a:t> in teaching</a:t>
            </a:r>
          </a:p>
        </p:txBody>
      </p:sp>
      <p:sp>
        <p:nvSpPr>
          <p:cNvPr id="123907" name="TextBox 7">
            <a:extLst>
              <a:ext uri="{FF2B5EF4-FFF2-40B4-BE49-F238E27FC236}">
                <a16:creationId xmlns:a16="http://schemas.microsoft.com/office/drawing/2014/main" id="{31FB4088-8DFB-4AA5-B0E2-EC79AA462376}"/>
              </a:ext>
            </a:extLst>
          </p:cNvPr>
          <p:cNvSpPr txBox="1">
            <a:spLocks noChangeArrowheads="1"/>
          </p:cNvSpPr>
          <p:nvPr/>
        </p:nvSpPr>
        <p:spPr bwMode="auto">
          <a:xfrm>
            <a:off x="1992314" y="2228850"/>
            <a:ext cx="8467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3600">
                <a:latin typeface="Arial" panose="020B0604020202020204" pitchFamily="34" charset="0"/>
              </a:rPr>
              <a:t>In small groups, discuss what </a:t>
            </a:r>
            <a:r>
              <a:rPr lang="en-GB" altLang="en-US" sz="3600" b="1">
                <a:latin typeface="Arial" panose="020B0604020202020204" pitchFamily="34" charset="0"/>
              </a:rPr>
              <a:t>you</a:t>
            </a:r>
            <a:r>
              <a:rPr lang="en-GB" altLang="en-US" sz="3600">
                <a:latin typeface="Arial" panose="020B0604020202020204" pitchFamily="34" charset="0"/>
              </a:rPr>
              <a:t> could reflect on after a teaching session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505C1390-5A60-4264-B50E-7DC4094381FE}"/>
              </a:ext>
            </a:extLst>
          </p:cNvPr>
          <p:cNvSpPr>
            <a:spLocks noGrp="1" noChangeArrowheads="1"/>
          </p:cNvSpPr>
          <p:nvPr>
            <p:ph type="title"/>
          </p:nvPr>
        </p:nvSpPr>
        <p:spPr>
          <a:xfrm>
            <a:off x="2209800" y="115888"/>
            <a:ext cx="7772400" cy="1143000"/>
          </a:xfrm>
        </p:spPr>
        <p:txBody>
          <a:bodyPr/>
          <a:lstStyle/>
          <a:p>
            <a:r>
              <a:rPr lang="en-GB" altLang="en-US" b="1">
                <a:latin typeface="Arial" panose="020B0604020202020204" pitchFamily="34" charset="0"/>
                <a:cs typeface="Arial" panose="020B0604020202020204" pitchFamily="34" charset="0"/>
              </a:rPr>
              <a:t>Reflection</a:t>
            </a:r>
          </a:p>
        </p:txBody>
      </p:sp>
      <p:sp>
        <p:nvSpPr>
          <p:cNvPr id="125955" name="Content Placeholder 2">
            <a:extLst>
              <a:ext uri="{FF2B5EF4-FFF2-40B4-BE49-F238E27FC236}">
                <a16:creationId xmlns:a16="http://schemas.microsoft.com/office/drawing/2014/main" id="{9245908D-0E1D-4722-851B-5EC1C38732AF}"/>
              </a:ext>
            </a:extLst>
          </p:cNvPr>
          <p:cNvSpPr>
            <a:spLocks noGrp="1" noChangeArrowheads="1"/>
          </p:cNvSpPr>
          <p:nvPr>
            <p:ph idx="1"/>
          </p:nvPr>
        </p:nvSpPr>
        <p:spPr>
          <a:xfrm>
            <a:off x="1919288" y="1052514"/>
            <a:ext cx="8748712" cy="4537075"/>
          </a:xfrm>
        </p:spPr>
        <p:txBody>
          <a:bodyPr/>
          <a:lstStyle/>
          <a:p>
            <a:pPr marL="0" indent="0">
              <a:buNone/>
            </a:pPr>
            <a:r>
              <a:rPr lang="en-GB" altLang="en-US" sz="2800">
                <a:latin typeface="Arial" panose="020B0604020202020204" pitchFamily="34" charset="0"/>
                <a:cs typeface="Arial" panose="020B0604020202020204" pitchFamily="34" charset="0"/>
              </a:rPr>
              <a:t>Always review your teaching experiences, ask yourself questions such as:</a:t>
            </a:r>
          </a:p>
          <a:p>
            <a:pPr marL="0" indent="0">
              <a:buNone/>
            </a:pPr>
            <a:endParaRPr lang="en-GB" altLang="en-US" sz="1200">
              <a:latin typeface="Arial" panose="020B0604020202020204" pitchFamily="34" charset="0"/>
              <a:cs typeface="Arial" panose="020B0604020202020204" pitchFamily="34" charset="0"/>
            </a:endParaRPr>
          </a:p>
          <a:p>
            <a:pPr marL="0" indent="0"/>
            <a:r>
              <a:rPr lang="en-GB" altLang="en-US" sz="2800">
                <a:latin typeface="Arial" panose="020B0604020202020204" pitchFamily="34" charset="0"/>
                <a:cs typeface="Arial" panose="020B0604020202020204" pitchFamily="34" charset="0"/>
              </a:rPr>
              <a:t> What went well for you (and why)?</a:t>
            </a:r>
          </a:p>
          <a:p>
            <a:pPr marL="0" indent="0"/>
            <a:r>
              <a:rPr lang="en-GB" altLang="en-US" sz="2800">
                <a:latin typeface="Arial" panose="020B0604020202020204" pitchFamily="34" charset="0"/>
                <a:cs typeface="Arial" panose="020B0604020202020204" pitchFamily="34" charset="0"/>
              </a:rPr>
              <a:t> What could you have done differently? </a:t>
            </a:r>
          </a:p>
          <a:p>
            <a:pPr marL="0" indent="0"/>
            <a:r>
              <a:rPr lang="en-GB" altLang="en-US" sz="2800">
                <a:latin typeface="Arial" panose="020B0604020202020204" pitchFamily="34" charset="0"/>
                <a:cs typeface="Arial" panose="020B0604020202020204" pitchFamily="34" charset="0"/>
              </a:rPr>
              <a:t> Could you have handled questions better?</a:t>
            </a:r>
          </a:p>
          <a:p>
            <a:pPr marL="0" indent="0"/>
            <a:r>
              <a:rPr lang="en-GB" altLang="en-US" sz="2800">
                <a:latin typeface="Arial" panose="020B0604020202020204" pitchFamily="34" charset="0"/>
                <a:cs typeface="Arial" panose="020B0604020202020204" pitchFamily="34" charset="0"/>
              </a:rPr>
              <a:t> Is there anything you would do differently if doing the same practical again?</a:t>
            </a:r>
          </a:p>
          <a:p>
            <a:pPr marL="0" indent="0"/>
            <a:r>
              <a:rPr lang="en-GB" altLang="en-US" sz="2800">
                <a:latin typeface="Arial" panose="020B0604020202020204" pitchFamily="34" charset="0"/>
                <a:cs typeface="Arial" panose="020B0604020202020204" pitchFamily="34" charset="0"/>
              </a:rPr>
              <a:t> Is there anything you will change or repeat when you next demonstrate? </a:t>
            </a:r>
          </a:p>
          <a:p>
            <a:pPr marL="0" indent="0">
              <a:buNone/>
            </a:pPr>
            <a:r>
              <a:rPr lang="en-GB" altLang="en-US" sz="2800">
                <a:latin typeface="Arial" panose="020B0604020202020204" pitchFamily="34" charset="0"/>
                <a:cs typeface="Arial" panose="020B0604020202020204" pitchFamily="34" charset="0"/>
              </a:rPr>
              <a:t>See IAD website – resources pdf</a:t>
            </a:r>
          </a:p>
          <a:p>
            <a:pPr marL="0" indent="0">
              <a:buNone/>
            </a:pPr>
            <a:r>
              <a:rPr lang="en-GB" altLang="en-US" sz="1400">
                <a:latin typeface="Arial" panose="020B0604020202020204" pitchFamily="34" charset="0"/>
                <a:cs typeface="Arial" panose="020B0604020202020204" pitchFamily="34" charset="0"/>
              </a:rPr>
              <a:t>http://www.docs.hss.ed.ac.uk/iad/Learning_teaching/Tutors/Handbook/Tutors-Chapter5.pdf</a:t>
            </a:r>
          </a:p>
          <a:p>
            <a:pPr marL="0" indent="0">
              <a:buNone/>
            </a:pPr>
            <a:r>
              <a:rPr lang="en-GB" altLang="en-US" sz="1400">
                <a:latin typeface="Arial" panose="020B0604020202020204" pitchFamily="34" charset="0"/>
                <a:cs typeface="Arial" panose="020B0604020202020204" pitchFamily="34" charset="0"/>
                <a:hlinkClick r:id="rId3"/>
              </a:rPr>
              <a:t>http://www.docs.hss.ed.ac.uk/iad/Learning_teaching/Tutors/Handbook/Tutors-Chapter5.pdf</a:t>
            </a:r>
            <a:endParaRPr lang="en-GB" altLang="en-US" sz="1400">
              <a:latin typeface="Arial" panose="020B0604020202020204" pitchFamily="34" charset="0"/>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9363EEDB-3D03-40BB-A9F7-A59DE9FE8A07}"/>
              </a:ext>
            </a:extLst>
          </p:cNvPr>
          <p:cNvSpPr>
            <a:spLocks noGrp="1" noChangeArrowheads="1"/>
          </p:cNvSpPr>
          <p:nvPr>
            <p:ph type="title"/>
          </p:nvPr>
        </p:nvSpPr>
        <p:spPr/>
        <p:txBody>
          <a:bodyPr/>
          <a:lstStyle/>
          <a:p>
            <a:r>
              <a:rPr lang="en-GB" altLang="en-US">
                <a:latin typeface="Arial" panose="020B0604020202020204" pitchFamily="34" charset="0"/>
                <a:cs typeface="Arial" panose="020B0604020202020204" pitchFamily="34" charset="0"/>
              </a:rPr>
              <a:t>Reflection workshop for SBS Demonstrators </a:t>
            </a:r>
          </a:p>
        </p:txBody>
      </p:sp>
      <p:sp>
        <p:nvSpPr>
          <p:cNvPr id="128003" name="Content Placeholder 2">
            <a:extLst>
              <a:ext uri="{FF2B5EF4-FFF2-40B4-BE49-F238E27FC236}">
                <a16:creationId xmlns:a16="http://schemas.microsoft.com/office/drawing/2014/main" id="{EF165EA3-4457-4DD3-AE39-4A61E7B20FA6}"/>
              </a:ext>
            </a:extLst>
          </p:cNvPr>
          <p:cNvSpPr>
            <a:spLocks noGrp="1" noChangeArrowheads="1"/>
          </p:cNvSpPr>
          <p:nvPr>
            <p:ph idx="1"/>
          </p:nvPr>
        </p:nvSpPr>
        <p:spPr>
          <a:xfrm>
            <a:off x="2209800" y="2767013"/>
            <a:ext cx="7772400" cy="2462212"/>
          </a:xfrm>
        </p:spPr>
        <p:txBody>
          <a:bodyPr/>
          <a:lstStyle/>
          <a:p>
            <a:pPr marL="0" indent="0" algn="ctr">
              <a:buNone/>
            </a:pPr>
            <a:r>
              <a:rPr lang="en-GB" altLang="en-US">
                <a:latin typeface="Arial" panose="020B0604020202020204" pitchFamily="34" charset="0"/>
                <a:cs typeface="Arial" panose="020B0604020202020204" pitchFamily="34" charset="0"/>
              </a:rPr>
              <a:t>Held end of semester 2 teaching</a:t>
            </a:r>
          </a:p>
          <a:p>
            <a:pPr marL="0" indent="0" algn="ctr">
              <a:buNone/>
            </a:pPr>
            <a:endParaRPr lang="en-GB" altLang="en-US">
              <a:latin typeface="Arial" panose="020B0604020202020204" pitchFamily="34" charset="0"/>
              <a:cs typeface="Arial" panose="020B0604020202020204" pitchFamily="34" charset="0"/>
            </a:endParaRPr>
          </a:p>
          <a:p>
            <a:pPr marL="0" indent="0" algn="ctr">
              <a:buNone/>
            </a:pPr>
            <a:r>
              <a:rPr lang="en-GB" altLang="en-US">
                <a:latin typeface="Arial" panose="020B0604020202020204" pitchFamily="34" charset="0"/>
                <a:cs typeface="Arial" panose="020B0604020202020204" pitchFamily="34" charset="0"/>
              </a:rPr>
              <a:t>Invites will be sent nearer the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95333B0-5A35-4BBB-A4A6-26C4F74B9DC3}"/>
              </a:ext>
            </a:extLst>
          </p:cNvPr>
          <p:cNvSpPr>
            <a:spLocks noGrp="1" noChangeArrowheads="1"/>
          </p:cNvSpPr>
          <p:nvPr>
            <p:ph type="ctrTitle"/>
          </p:nvPr>
        </p:nvSpPr>
        <p:spPr/>
        <p:txBody>
          <a:bodyPr/>
          <a:lstStyle/>
          <a:p>
            <a:pPr eaLnBrk="1" hangingPunct="1"/>
            <a:r>
              <a:rPr lang="en-GB" altLang="en-US" sz="4000" b="1">
                <a:latin typeface="Arial" panose="020B0604020202020204" pitchFamily="34" charset="0"/>
                <a:cs typeface="Arial" panose="020B0604020202020204" pitchFamily="34" charset="0"/>
              </a:rPr>
              <a:t>Roles and Responsibilities I:</a:t>
            </a:r>
            <a:br>
              <a:rPr lang="en-GB" altLang="en-US" b="1">
                <a:latin typeface="Arial" panose="020B0604020202020204" pitchFamily="34" charset="0"/>
                <a:cs typeface="Arial" panose="020B0604020202020204" pitchFamily="34" charset="0"/>
              </a:rPr>
            </a:br>
            <a:br>
              <a:rPr lang="en-GB" altLang="en-US" b="1">
                <a:latin typeface="Arial" panose="020B0604020202020204" pitchFamily="34" charset="0"/>
                <a:cs typeface="Arial" panose="020B0604020202020204" pitchFamily="34" charset="0"/>
              </a:rPr>
            </a:br>
            <a:r>
              <a:rPr lang="en-GB" altLang="en-US" sz="3600" b="1">
                <a:latin typeface="Arial" panose="020B0604020202020204" pitchFamily="34" charset="0"/>
                <a:cs typeface="Arial" panose="020B0604020202020204" pitchFamily="34" charset="0"/>
              </a:rPr>
              <a:t>The Department (BTO)</a:t>
            </a:r>
          </a:p>
        </p:txBody>
      </p:sp>
      <p:sp>
        <p:nvSpPr>
          <p:cNvPr id="19459" name="Text Box 3">
            <a:extLst>
              <a:ext uri="{FF2B5EF4-FFF2-40B4-BE49-F238E27FC236}">
                <a16:creationId xmlns:a16="http://schemas.microsoft.com/office/drawing/2014/main" id="{913D7D97-9256-4523-B51A-B4635A9372F9}"/>
              </a:ext>
            </a:extLst>
          </p:cNvPr>
          <p:cNvSpPr txBox="1">
            <a:spLocks noChangeArrowheads="1"/>
          </p:cNvSpPr>
          <p:nvPr/>
        </p:nvSpPr>
        <p:spPr bwMode="auto">
          <a:xfrm>
            <a:off x="4059238" y="4097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9460" name="Rectangle 4">
            <a:extLst>
              <a:ext uri="{FF2B5EF4-FFF2-40B4-BE49-F238E27FC236}">
                <a16:creationId xmlns:a16="http://schemas.microsoft.com/office/drawing/2014/main" id="{32971CD4-4C9C-4C74-A4EF-158CBC3F47C6}"/>
              </a:ext>
            </a:extLst>
          </p:cNvPr>
          <p:cNvSpPr>
            <a:spLocks noChangeArrowheads="1"/>
          </p:cNvSpPr>
          <p:nvPr/>
        </p:nvSpPr>
        <p:spPr bwMode="auto">
          <a:xfrm>
            <a:off x="2424113" y="500063"/>
            <a:ext cx="72707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400" b="1">
                <a:solidFill>
                  <a:schemeClr val="tx2"/>
                </a:solidFill>
                <a:latin typeface="Arial" panose="020B0604020202020204" pitchFamily="34" charset="0"/>
              </a:rPr>
              <a:t>Laboratory Demonstrating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5A1E6522-3B32-40F9-83FF-FCB28C0FF72A}"/>
              </a:ext>
            </a:extLst>
          </p:cNvPr>
          <p:cNvSpPr>
            <a:spLocks noGrp="1" noChangeArrowheads="1"/>
          </p:cNvSpPr>
          <p:nvPr>
            <p:ph type="title"/>
          </p:nvPr>
        </p:nvSpPr>
        <p:spPr>
          <a:xfrm>
            <a:off x="2209800" y="-9525"/>
            <a:ext cx="7772400" cy="1143000"/>
          </a:xfrm>
        </p:spPr>
        <p:txBody>
          <a:bodyPr/>
          <a:lstStyle/>
          <a:p>
            <a:r>
              <a:rPr lang="en-GB" altLang="en-US" b="1">
                <a:latin typeface="Arial" panose="020B0604020202020204" pitchFamily="34" charset="0"/>
                <a:cs typeface="Arial" panose="020B0604020202020204" pitchFamily="34" charset="0"/>
              </a:rPr>
              <a:t>Support for Demonstrators</a:t>
            </a:r>
          </a:p>
        </p:txBody>
      </p:sp>
      <p:sp>
        <p:nvSpPr>
          <p:cNvPr id="129027" name="Content Placeholder 2">
            <a:extLst>
              <a:ext uri="{FF2B5EF4-FFF2-40B4-BE49-F238E27FC236}">
                <a16:creationId xmlns:a16="http://schemas.microsoft.com/office/drawing/2014/main" id="{8008FE19-527A-4A7D-927A-0E13A56B3637}"/>
              </a:ext>
            </a:extLst>
          </p:cNvPr>
          <p:cNvSpPr>
            <a:spLocks noGrp="1" noChangeArrowheads="1"/>
          </p:cNvSpPr>
          <p:nvPr>
            <p:ph idx="1"/>
          </p:nvPr>
        </p:nvSpPr>
        <p:spPr>
          <a:xfrm>
            <a:off x="2209800" y="1133475"/>
            <a:ext cx="8458200" cy="4114800"/>
          </a:xfrm>
        </p:spPr>
        <p:txBody>
          <a:bodyPr/>
          <a:lstStyle/>
          <a:p>
            <a:r>
              <a:rPr lang="en-GB" altLang="en-US" dirty="0">
                <a:latin typeface="Arial" panose="020B0604020202020204" pitchFamily="34" charset="0"/>
                <a:cs typeface="Arial" panose="020B0604020202020204" pitchFamily="34" charset="0"/>
              </a:rPr>
              <a:t>Course book</a:t>
            </a:r>
          </a:p>
          <a:p>
            <a:r>
              <a:rPr lang="en-GB" altLang="en-US" dirty="0">
                <a:latin typeface="Arial" panose="020B0604020202020204" pitchFamily="34" charset="0"/>
                <a:cs typeface="Arial" panose="020B0604020202020204" pitchFamily="34" charset="0"/>
              </a:rPr>
              <a:t>Course Demonstrators’ Guide</a:t>
            </a:r>
          </a:p>
          <a:p>
            <a:r>
              <a:rPr lang="en-GB" altLang="en-US" dirty="0">
                <a:latin typeface="Arial" panose="020B0604020202020204" pitchFamily="34" charset="0"/>
                <a:cs typeface="Arial" panose="020B0604020202020204" pitchFamily="34" charset="0"/>
              </a:rPr>
              <a:t>Practical leader / Floor-leader for course</a:t>
            </a:r>
          </a:p>
          <a:p>
            <a:r>
              <a:rPr lang="en-GB" altLang="en-US" dirty="0">
                <a:latin typeface="Arial" panose="020B0604020202020204" pitchFamily="34" charset="0"/>
                <a:cs typeface="Arial" panose="020B0604020202020204" pitchFamily="34" charset="0"/>
              </a:rPr>
              <a:t>Technicians</a:t>
            </a:r>
          </a:p>
          <a:p>
            <a:r>
              <a:rPr lang="en-GB" altLang="en-US" dirty="0">
                <a:latin typeface="Arial" panose="020B0604020202020204" pitchFamily="34" charset="0"/>
                <a:cs typeface="Arial" panose="020B0604020202020204" pitchFamily="34" charset="0"/>
              </a:rPr>
              <a:t>Course-specific preparation sessions</a:t>
            </a:r>
          </a:p>
          <a:p>
            <a:r>
              <a:rPr lang="en-GB" altLang="en-US" dirty="0">
                <a:latin typeface="Arial" panose="020B0604020202020204" pitchFamily="34" charset="0"/>
                <a:cs typeface="Arial" panose="020B0604020202020204" pitchFamily="34" charset="0"/>
              </a:rPr>
              <a:t>John Curtis (BTO)</a:t>
            </a:r>
          </a:p>
          <a:p>
            <a:r>
              <a:rPr lang="en-GB" altLang="en-US" dirty="0">
                <a:latin typeface="Arial" panose="020B0604020202020204" pitchFamily="34" charset="0"/>
                <a:cs typeface="Arial" panose="020B0604020202020204" pitchFamily="34" charset="0"/>
              </a:rPr>
              <a:t>Banhi Mukherjee (BTO)</a:t>
            </a:r>
          </a:p>
          <a:p>
            <a:r>
              <a:rPr lang="en-GB" altLang="en-US" dirty="0">
                <a:latin typeface="Arial" panose="020B0604020202020204" pitchFamily="34" charset="0"/>
                <a:cs typeface="Arial" panose="020B0604020202020204" pitchFamily="34" charset="0"/>
              </a:rPr>
              <a:t>IAD – support/advice/courses etc. </a:t>
            </a:r>
            <a:r>
              <a:rPr lang="en-GB" altLang="en-US" sz="1200" dirty="0">
                <a:latin typeface="Arial" panose="020B0604020202020204" pitchFamily="34" charset="0"/>
                <a:cs typeface="Arial" panose="020B0604020202020204" pitchFamily="34" charset="0"/>
              </a:rPr>
              <a:t>https://www.ed.ac.uk/institute-academic-development/learning-teaching/staff/tutors-demonstrators</a:t>
            </a:r>
          </a:p>
          <a:p>
            <a:r>
              <a:rPr lang="en-GB" altLang="en-US" sz="1200" dirty="0">
                <a:latin typeface="Arial" panose="020B0604020202020204" pitchFamily="34" charset="0"/>
                <a:cs typeface="Arial" panose="020B0604020202020204" pitchFamily="34" charset="0"/>
                <a:hlinkClick r:id="rId3"/>
              </a:rPr>
              <a:t>https://www.ed.ac.uk/institute-academic-development/learning-teaching/staff/tutors-demonstrators</a:t>
            </a:r>
            <a:endParaRPr lang="en-GB" altLang="en-US" sz="1200" dirty="0">
              <a:latin typeface="Arial" panose="020B0604020202020204" pitchFamily="34" charset="0"/>
              <a:cs typeface="Arial" panose="020B0604020202020204" pitchFamily="34" charset="0"/>
            </a:endParaRPr>
          </a:p>
          <a:p>
            <a:endParaRPr lang="en-GB"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5E1C672D-19B5-4D51-AA47-FC8F81219F5F}"/>
              </a:ext>
            </a:extLst>
          </p:cNvPr>
          <p:cNvSpPr>
            <a:spLocks noGrp="1" noChangeArrowheads="1"/>
          </p:cNvSpPr>
          <p:nvPr>
            <p:ph type="title"/>
          </p:nvPr>
        </p:nvSpPr>
        <p:spPr/>
        <p:txBody>
          <a:bodyPr/>
          <a:lstStyle/>
          <a:p>
            <a:r>
              <a:rPr lang="en-GB" altLang="en-US">
                <a:latin typeface="Arial" panose="020B0604020202020204" pitchFamily="34" charset="0"/>
                <a:cs typeface="Arial" panose="020B0604020202020204" pitchFamily="34" charset="0"/>
              </a:rPr>
              <a:t>SBS Demonstrator Training Course</a:t>
            </a:r>
            <a:br>
              <a:rPr lang="en-GB" altLang="en-US">
                <a:latin typeface="Arial" panose="020B0604020202020204" pitchFamily="34" charset="0"/>
                <a:cs typeface="Arial" panose="020B0604020202020204" pitchFamily="34" charset="0"/>
              </a:rPr>
            </a:br>
            <a:r>
              <a:rPr lang="en-GB" altLang="en-US">
                <a:latin typeface="Arial" panose="020B0604020202020204" pitchFamily="34" charset="0"/>
                <a:cs typeface="Arial" panose="020B0604020202020204" pitchFamily="34" charset="0"/>
              </a:rPr>
              <a:t>Part 2 – wet lab</a:t>
            </a:r>
          </a:p>
        </p:txBody>
      </p:sp>
      <p:sp>
        <p:nvSpPr>
          <p:cNvPr id="131075" name="Content Placeholder 2">
            <a:extLst>
              <a:ext uri="{FF2B5EF4-FFF2-40B4-BE49-F238E27FC236}">
                <a16:creationId xmlns:a16="http://schemas.microsoft.com/office/drawing/2014/main" id="{371DE3D3-5ED1-4682-A60A-7DEF05A25AB7}"/>
              </a:ext>
            </a:extLst>
          </p:cNvPr>
          <p:cNvSpPr>
            <a:spLocks noGrp="1" noChangeArrowheads="1"/>
          </p:cNvSpPr>
          <p:nvPr>
            <p:ph idx="1"/>
          </p:nvPr>
        </p:nvSpPr>
        <p:spPr>
          <a:xfrm>
            <a:off x="2214563" y="2924176"/>
            <a:ext cx="7772400" cy="2881313"/>
          </a:xfrm>
        </p:spPr>
        <p:txBody>
          <a:bodyPr/>
          <a:lstStyle/>
          <a:p>
            <a:pPr marL="0" indent="0" algn="ctr">
              <a:buNone/>
            </a:pPr>
            <a:r>
              <a:rPr lang="en-GB" altLang="en-US" dirty="0">
                <a:latin typeface="Arial" panose="020B0604020202020204" pitchFamily="34" charset="0"/>
                <a:cs typeface="Arial" panose="020B0604020202020204" pitchFamily="34" charset="0"/>
              </a:rPr>
              <a:t>Rutherford Teaching Lab</a:t>
            </a:r>
          </a:p>
          <a:p>
            <a:pPr marL="0" indent="0" algn="ctr">
              <a:buNone/>
            </a:pPr>
            <a:r>
              <a:rPr lang="en-GB" altLang="en-US" dirty="0">
                <a:latin typeface="Arial" panose="020B0604020202020204" pitchFamily="34" charset="0"/>
                <a:cs typeface="Arial" panose="020B0604020202020204" pitchFamily="34" charset="0"/>
              </a:rPr>
              <a:t>Thursday 29th 10.00am to 12.00pm</a:t>
            </a:r>
          </a:p>
          <a:p>
            <a:pPr marL="0" indent="0" algn="ctr">
              <a:buNone/>
            </a:pPr>
            <a:r>
              <a:rPr lang="en-GB" altLang="en-US" sz="4000" b="1" dirty="0">
                <a:latin typeface="Arial" panose="020B0604020202020204" pitchFamily="34" charset="0"/>
                <a:cs typeface="Arial" panose="020B0604020202020204" pitchFamily="34" charset="0"/>
              </a:rPr>
              <a:t>i.e. Tomorrow!</a:t>
            </a:r>
          </a:p>
          <a:p>
            <a:pPr marL="0" indent="0" algn="ctr">
              <a:buNone/>
            </a:pPr>
            <a:endParaRPr lang="en-GB" altLang="en-US" dirty="0">
              <a:latin typeface="Arial" panose="020B0604020202020204" pitchFamily="34" charset="0"/>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F106458C-7E79-43A3-A1A7-C4703EFAABAA}"/>
              </a:ext>
            </a:extLst>
          </p:cNvPr>
          <p:cNvSpPr>
            <a:spLocks noGrp="1" noChangeArrowheads="1"/>
          </p:cNvSpPr>
          <p:nvPr>
            <p:ph type="title"/>
          </p:nvPr>
        </p:nvSpPr>
        <p:spPr/>
        <p:txBody>
          <a:bodyPr/>
          <a:lstStyle/>
          <a:p>
            <a:pPr eaLnBrk="1" hangingPunct="1"/>
            <a:r>
              <a:rPr lang="en-GB" altLang="en-US">
                <a:latin typeface="Arial" panose="020B0604020202020204" pitchFamily="34" charset="0"/>
                <a:cs typeface="Arial" panose="020B0604020202020204" pitchFamily="34" charset="0"/>
              </a:rPr>
              <a:t>Any questions???</a:t>
            </a:r>
          </a:p>
        </p:txBody>
      </p:sp>
      <p:sp>
        <p:nvSpPr>
          <p:cNvPr id="132099" name="Rectangle 3">
            <a:extLst>
              <a:ext uri="{FF2B5EF4-FFF2-40B4-BE49-F238E27FC236}">
                <a16:creationId xmlns:a16="http://schemas.microsoft.com/office/drawing/2014/main" id="{BABC5C80-F91F-4151-8384-384279DBDA7B}"/>
              </a:ext>
            </a:extLst>
          </p:cNvPr>
          <p:cNvSpPr>
            <a:spLocks noGrp="1" noChangeArrowheads="1"/>
          </p:cNvSpPr>
          <p:nvPr>
            <p:ph type="body" idx="1"/>
          </p:nvPr>
        </p:nvSpPr>
        <p:spPr/>
        <p:txBody>
          <a:bodyPr/>
          <a:lstStyle/>
          <a:p>
            <a:pPr eaLnBrk="1" hangingPunct="1"/>
            <a:endParaRPr lang="en-GB" altLang="en-US"/>
          </a:p>
          <a:p>
            <a:pPr eaLnBrk="1" hangingPunct="1"/>
            <a:endParaRPr lang="en-GB" altLang="en-US"/>
          </a:p>
          <a:p>
            <a:pPr eaLnBrk="1" hangingPunct="1">
              <a:buFontTx/>
              <a:buNone/>
            </a:pPr>
            <a:r>
              <a:rPr lang="en-GB" altLang="en-US"/>
              <a:t>                                 </a:t>
            </a:r>
          </a:p>
        </p:txBody>
      </p:sp>
      <p:pic>
        <p:nvPicPr>
          <p:cNvPr id="132100" name="Picture 4" descr="MCj03043110000[1]">
            <a:extLst>
              <a:ext uri="{FF2B5EF4-FFF2-40B4-BE49-F238E27FC236}">
                <a16:creationId xmlns:a16="http://schemas.microsoft.com/office/drawing/2014/main" id="{5D6DF7DD-A570-4231-AC59-548DD767F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4" y="2524125"/>
            <a:ext cx="10699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134146" name="Rectangle 3">
            <a:extLst>
              <a:ext uri="{FF2B5EF4-FFF2-40B4-BE49-F238E27FC236}">
                <a16:creationId xmlns:a16="http://schemas.microsoft.com/office/drawing/2014/main" id="{83ADFFBF-B3A6-450C-A2FC-CC9DDDE1F757}"/>
              </a:ext>
            </a:extLst>
          </p:cNvPr>
          <p:cNvSpPr>
            <a:spLocks noChangeArrowheads="1"/>
          </p:cNvSpPr>
          <p:nvPr/>
        </p:nvSpPr>
        <p:spPr bwMode="auto">
          <a:xfrm>
            <a:off x="2063750" y="549276"/>
            <a:ext cx="81613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a:solidFill>
                  <a:srgbClr val="000000"/>
                </a:solidFill>
                <a:latin typeface="Arial" panose="020B0604020202020204" pitchFamily="34" charset="0"/>
                <a:ea typeface="Calibri" panose="020F0502020204030204" pitchFamily="34" charset="0"/>
                <a:cs typeface="Arial" panose="020B0604020202020204" pitchFamily="34" charset="0"/>
              </a:rPr>
              <a:t>I started my teaching experience to force myself to overcome my shyness and to improve my speaking of English. Now, I love my role. Being able to solve what the students don't understand is highly rewarding, and the process of preparing for the teaching has also solidified and expanded my own knowledge for the courses. </a:t>
            </a:r>
            <a:endParaRPr lang="en-GB" altLang="en-US" sz="200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en-GB" altLang="en-US" sz="2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altLang="en-US" sz="200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en-GB" altLang="en-US" sz="2000">
                <a:solidFill>
                  <a:srgbClr val="000000"/>
                </a:solidFill>
                <a:latin typeface="Arial" panose="020B0604020202020204" pitchFamily="34" charset="0"/>
                <a:ea typeface="Calibri" panose="020F0502020204030204" pitchFamily="34" charset="0"/>
                <a:cs typeface="Arial" panose="020B0604020202020204" pitchFamily="34" charset="0"/>
              </a:rPr>
              <a:t>Additionally, I realised how much more confident and skilful I've become. I remember when I first arrived in Edinburgh for my master's degree, I have to write down every single sentence I need to say when I prepare for presentations. Now, that's no longer the case. Through my teaching experience, I've learned how to dissect complicated problems and explain them in logical ways. This has not only enabled me to help my students efficiently, but also allowed me to discuss and defend my own project in clear, concise and logical ways.</a:t>
            </a:r>
            <a:endParaRPr lang="en-GB" altLang="en-US" sz="200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en-GB" altLang="en-US" sz="2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altLang="en-US" sz="200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en-GB" altLang="en-US" sz="2000">
                <a:solidFill>
                  <a:srgbClr val="000000"/>
                </a:solidFill>
                <a:latin typeface="Arial" panose="020B0604020202020204" pitchFamily="34" charset="0"/>
                <a:ea typeface="Calibri" panose="020F0502020204030204" pitchFamily="34" charset="0"/>
                <a:cs typeface="Arial" panose="020B0604020202020204" pitchFamily="34" charset="0"/>
              </a:rPr>
              <a:t>I've gain so much through my teaching experience, and I highly recommend it.</a:t>
            </a:r>
            <a:endParaRPr lang="en-GB" altLang="en-US" sz="2000">
              <a:latin typeface="Arial" panose="020B0604020202020204" pitchFamily="34" charset="0"/>
              <a:ea typeface="Calibri" panose="020F0502020204030204" pitchFamily="34" charset="0"/>
              <a:cs typeface="Arial" panose="020B0604020202020204" pitchFamily="34" charset="0"/>
            </a:endParaRPr>
          </a:p>
        </p:txBody>
      </p:sp>
      <p:sp>
        <p:nvSpPr>
          <p:cNvPr id="134147" name="TextBox 4">
            <a:extLst>
              <a:ext uri="{FF2B5EF4-FFF2-40B4-BE49-F238E27FC236}">
                <a16:creationId xmlns:a16="http://schemas.microsoft.com/office/drawing/2014/main" id="{9DE71FB5-143F-400C-92B8-3478D2DD3682}"/>
              </a:ext>
            </a:extLst>
          </p:cNvPr>
          <p:cNvSpPr txBox="1">
            <a:spLocks noChangeArrowheads="1"/>
          </p:cNvSpPr>
          <p:nvPr/>
        </p:nvSpPr>
        <p:spPr bwMode="auto">
          <a:xfrm>
            <a:off x="6475413" y="6092826"/>
            <a:ext cx="3484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a:latin typeface="Arial" panose="020B0604020202020204" pitchFamily="34" charset="0"/>
              </a:rPr>
              <a:t>Tian Tian – 4</a:t>
            </a:r>
            <a:r>
              <a:rPr lang="en-GB" altLang="en-US" sz="1800" baseline="30000">
                <a:latin typeface="Arial" panose="020B0604020202020204" pitchFamily="34" charset="0"/>
              </a:rPr>
              <a:t>th</a:t>
            </a:r>
            <a:r>
              <a:rPr lang="en-GB" altLang="en-US" sz="1800">
                <a:latin typeface="Arial" panose="020B0604020202020204" pitchFamily="34" charset="0"/>
              </a:rPr>
              <a:t> year PhD student</a:t>
            </a:r>
          </a:p>
          <a:p>
            <a:pPr>
              <a:spcBef>
                <a:spcPct val="0"/>
              </a:spcBef>
              <a:buFontTx/>
              <a:buNone/>
            </a:pPr>
            <a:r>
              <a:rPr lang="en-GB" altLang="en-US" sz="1800">
                <a:latin typeface="Arial" panose="020B0604020202020204" pitchFamily="34" charset="0"/>
              </a:rPr>
              <a:t>Nov.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0000">
              <a:schemeClr val="accent2">
                <a:lumMod val="20000"/>
                <a:lumOff val="80000"/>
              </a:schemeClr>
            </a:gs>
            <a:gs pos="80000">
              <a:srgbClr val="E4E4F8"/>
            </a:gs>
            <a:gs pos="49000">
              <a:schemeClr val="accent2">
                <a:lumMod val="20000"/>
                <a:lumOff val="80000"/>
              </a:schemeClr>
            </a:gs>
            <a:gs pos="3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D17CCE8-C6BE-441B-960F-EDBD5D240AE7}"/>
              </a:ext>
            </a:extLst>
          </p:cNvPr>
          <p:cNvSpPr>
            <a:spLocks noGrp="1" noChangeArrowheads="1"/>
          </p:cNvSpPr>
          <p:nvPr>
            <p:ph type="title"/>
          </p:nvPr>
        </p:nvSpPr>
        <p:spPr>
          <a:xfrm>
            <a:off x="1524000" y="115888"/>
            <a:ext cx="9144000" cy="1143000"/>
          </a:xfrm>
        </p:spPr>
        <p:txBody>
          <a:bodyPr/>
          <a:lstStyle/>
          <a:p>
            <a:pPr eaLnBrk="1" hangingPunct="1"/>
            <a:r>
              <a:rPr lang="en-GB" altLang="en-US" sz="4000" b="1">
                <a:latin typeface="Arial" panose="020B0604020202020204" pitchFamily="34" charset="0"/>
                <a:cs typeface="Arial" panose="020B0604020202020204" pitchFamily="34" charset="0"/>
              </a:rPr>
              <a:t>Departmental (BTO) Responsibilities </a:t>
            </a:r>
            <a:endParaRPr lang="en-GB" altLang="en-US" sz="4000">
              <a:latin typeface="Arial" panose="020B0604020202020204" pitchFamily="34" charset="0"/>
              <a:cs typeface="Arial" panose="020B0604020202020204" pitchFamily="34" charset="0"/>
            </a:endParaRPr>
          </a:p>
        </p:txBody>
      </p:sp>
      <p:sp>
        <p:nvSpPr>
          <p:cNvPr id="20483" name="Rectangle 3">
            <a:extLst>
              <a:ext uri="{FF2B5EF4-FFF2-40B4-BE49-F238E27FC236}">
                <a16:creationId xmlns:a16="http://schemas.microsoft.com/office/drawing/2014/main" id="{BEF780EC-17C7-450C-8CD5-257CEE4C1E3B}"/>
              </a:ext>
            </a:extLst>
          </p:cNvPr>
          <p:cNvSpPr>
            <a:spLocks noGrp="1" noChangeArrowheads="1"/>
          </p:cNvSpPr>
          <p:nvPr>
            <p:ph type="body" idx="1"/>
          </p:nvPr>
        </p:nvSpPr>
        <p:spPr>
          <a:xfrm>
            <a:off x="1703389" y="1258888"/>
            <a:ext cx="8569325" cy="3384550"/>
          </a:xfrm>
        </p:spPr>
        <p:txBody>
          <a:bodyPr/>
          <a:lstStyle/>
          <a:p>
            <a:pPr marL="609600" indent="-609600" eaLnBrk="1" hangingPunct="1">
              <a:lnSpc>
                <a:spcPct val="80000"/>
              </a:lnSpc>
            </a:pPr>
            <a:r>
              <a:rPr lang="en-GB" altLang="en-US" sz="2400">
                <a:latin typeface="Arial" panose="020B0604020202020204" pitchFamily="34" charset="0"/>
                <a:cs typeface="Arial" panose="020B0604020202020204" pitchFamily="34" charset="0"/>
              </a:rPr>
              <a:t>Contractual arrangements – contracts &amp; payment</a:t>
            </a:r>
          </a:p>
          <a:p>
            <a:pPr marL="609600" indent="-609600" eaLnBrk="1" hangingPunct="1">
              <a:lnSpc>
                <a:spcPct val="80000"/>
              </a:lnSpc>
            </a:pPr>
            <a:endParaRPr lang="en-GB" altLang="en-US" sz="2000">
              <a:latin typeface="Arial" panose="020B0604020202020204" pitchFamily="34" charset="0"/>
              <a:cs typeface="Arial" panose="020B0604020202020204" pitchFamily="34" charset="0"/>
            </a:endParaRPr>
          </a:p>
          <a:p>
            <a:pPr marL="609600" indent="-609600" eaLnBrk="1" hangingPunct="1">
              <a:lnSpc>
                <a:spcPct val="80000"/>
              </a:lnSpc>
            </a:pPr>
            <a:r>
              <a:rPr lang="en-GB" altLang="en-US" sz="2400">
                <a:latin typeface="Arial" panose="020B0604020202020204" pitchFamily="34" charset="0"/>
                <a:cs typeface="Arial" panose="020B0604020202020204" pitchFamily="34" charset="0"/>
              </a:rPr>
              <a:t>Ensure safe working practices</a:t>
            </a:r>
          </a:p>
          <a:p>
            <a:pPr marL="609600" indent="-609600" eaLnBrk="1" hangingPunct="1">
              <a:lnSpc>
                <a:spcPct val="80000"/>
              </a:lnSpc>
            </a:pPr>
            <a:endParaRPr lang="en-GB" altLang="en-US" sz="2000">
              <a:latin typeface="Arial" panose="020B0604020202020204" pitchFamily="34" charset="0"/>
              <a:cs typeface="Arial" panose="020B0604020202020204" pitchFamily="34" charset="0"/>
            </a:endParaRPr>
          </a:p>
          <a:p>
            <a:pPr marL="609600" indent="-609600" eaLnBrk="1" hangingPunct="1">
              <a:lnSpc>
                <a:spcPct val="80000"/>
              </a:lnSpc>
            </a:pPr>
            <a:r>
              <a:rPr lang="en-GB" altLang="en-US" sz="2400">
                <a:latin typeface="Arial" panose="020B0604020202020204" pitchFamily="34" charset="0"/>
                <a:cs typeface="Arial" panose="020B0604020202020204" pitchFamily="34" charset="0"/>
              </a:rPr>
              <a:t>Provide a line of authority</a:t>
            </a:r>
          </a:p>
          <a:p>
            <a:pPr marL="609600" indent="-609600" eaLnBrk="1" hangingPunct="1">
              <a:lnSpc>
                <a:spcPct val="80000"/>
              </a:lnSpc>
            </a:pPr>
            <a:endParaRPr lang="en-GB" altLang="en-US" sz="2000">
              <a:latin typeface="Arial" panose="020B0604020202020204" pitchFamily="34" charset="0"/>
              <a:cs typeface="Arial" panose="020B0604020202020204" pitchFamily="34" charset="0"/>
            </a:endParaRPr>
          </a:p>
          <a:p>
            <a:pPr marL="609600" indent="-609600" eaLnBrk="1" hangingPunct="1">
              <a:lnSpc>
                <a:spcPct val="80000"/>
              </a:lnSpc>
            </a:pPr>
            <a:r>
              <a:rPr lang="en-GB" altLang="en-US" sz="2400">
                <a:latin typeface="Arial" panose="020B0604020202020204" pitchFamily="34" charset="0"/>
                <a:cs typeface="Arial" panose="020B0604020202020204" pitchFamily="34" charset="0"/>
              </a:rPr>
              <a:t>Laboratory guides – course books provided (most courses also provide demonstrators’ notes)</a:t>
            </a:r>
          </a:p>
          <a:p>
            <a:pPr marL="609600" indent="-609600" eaLnBrk="1" hangingPunct="1">
              <a:lnSpc>
                <a:spcPct val="80000"/>
              </a:lnSpc>
            </a:pPr>
            <a:endParaRPr lang="en-GB" altLang="en-US" sz="2000">
              <a:latin typeface="Arial" panose="020B0604020202020204" pitchFamily="34" charset="0"/>
              <a:cs typeface="Arial" panose="020B0604020202020204" pitchFamily="34" charset="0"/>
            </a:endParaRPr>
          </a:p>
          <a:p>
            <a:pPr marL="609600" indent="-609600" eaLnBrk="1" hangingPunct="1">
              <a:lnSpc>
                <a:spcPct val="80000"/>
              </a:lnSpc>
            </a:pPr>
            <a:r>
              <a:rPr lang="en-GB" altLang="en-US" sz="2400">
                <a:latin typeface="Arial" panose="020B0604020202020204" pitchFamily="34" charset="0"/>
                <a:cs typeface="Arial" panose="020B0604020202020204" pitchFamily="34" charset="0"/>
              </a:rPr>
              <a:t>Provide clear assessment criteria for marking assignments</a:t>
            </a:r>
          </a:p>
          <a:p>
            <a:pPr marL="609600" indent="-609600" eaLnBrk="1" hangingPunct="1">
              <a:lnSpc>
                <a:spcPct val="80000"/>
              </a:lnSpc>
            </a:pPr>
            <a:endParaRPr lang="en-GB" altLang="en-US" sz="2000">
              <a:latin typeface="Arial" panose="020B0604020202020204" pitchFamily="34" charset="0"/>
              <a:cs typeface="Arial" panose="020B0604020202020204" pitchFamily="34" charset="0"/>
            </a:endParaRPr>
          </a:p>
          <a:p>
            <a:pPr marL="609600" indent="-609600" eaLnBrk="1" hangingPunct="1">
              <a:lnSpc>
                <a:spcPct val="80000"/>
              </a:lnSpc>
            </a:pPr>
            <a:r>
              <a:rPr lang="en-GB" altLang="en-US" sz="2400">
                <a:latin typeface="Arial" panose="020B0604020202020204" pitchFamily="34" charset="0"/>
                <a:cs typeface="Arial" panose="020B0604020202020204" pitchFamily="34" charset="0"/>
              </a:rPr>
              <a:t>Provide information on any student with a Schedule of Adjustment (through the Lab Floor-leader, via the Course Organiser) </a:t>
            </a:r>
          </a:p>
          <a:p>
            <a:pPr marL="609600" indent="-609600" eaLnBrk="1" hangingPunct="1">
              <a:lnSpc>
                <a:spcPct val="80000"/>
              </a:lnSpc>
            </a:pPr>
            <a:endParaRPr lang="en-GB" altLang="en-US" sz="240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9278</TotalTime>
  <Words>5570</Words>
  <Application>Microsoft Office PowerPoint</Application>
  <PresentationFormat>Widescreen</PresentationFormat>
  <Paragraphs>748</Paragraphs>
  <Slides>83</Slides>
  <Notes>43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83</vt:i4>
      </vt:variant>
    </vt:vector>
  </HeadingPairs>
  <TitlesOfParts>
    <vt:vector size="96" baseType="lpstr">
      <vt:lpstr>Arial</vt:lpstr>
      <vt:lpstr>Arial Narrow</vt:lpstr>
      <vt:lpstr>Berlin Sans FB</vt:lpstr>
      <vt:lpstr>Calibri</vt:lpstr>
      <vt:lpstr>Century Gothic</vt:lpstr>
      <vt:lpstr>Comic Sans MS</vt:lpstr>
      <vt:lpstr>Courier New</vt:lpstr>
      <vt:lpstr>Tahoma</vt:lpstr>
      <vt:lpstr>Times New Roman</vt:lpstr>
      <vt:lpstr>Wingdings</vt:lpstr>
      <vt:lpstr>Default Design</vt:lpstr>
      <vt:lpstr>5_Default Design</vt:lpstr>
      <vt:lpstr>Office Theme</vt:lpstr>
      <vt:lpstr>Training Course for Demonstrators in School of  Biological Sciences</vt:lpstr>
      <vt:lpstr>Housekeeping</vt:lpstr>
      <vt:lpstr>Aims of the Training Course</vt:lpstr>
      <vt:lpstr>You will be sent:</vt:lpstr>
      <vt:lpstr>PowerPoint Presentation</vt:lpstr>
      <vt:lpstr>Other Teaching Organisations (TO)</vt:lpstr>
      <vt:lpstr>PowerPoint Presentation</vt:lpstr>
      <vt:lpstr>Roles and Responsibilities I:  The Department (BTO)</vt:lpstr>
      <vt:lpstr>Departmental (BTO) Responsibilities </vt:lpstr>
      <vt:lpstr>PowerPoint Presentation</vt:lpstr>
      <vt:lpstr>Demonstrator Training 28th May 2025</vt:lpstr>
      <vt:lpstr>Demonstrating</vt:lpstr>
      <vt:lpstr>Steps to becoming a  demonstrator</vt:lpstr>
      <vt:lpstr>VISAS</vt:lpstr>
      <vt:lpstr>PowerPoint Presentation</vt:lpstr>
      <vt:lpstr>Signing up to demonstrate</vt:lpstr>
      <vt:lpstr>School of Biological Sciences Contracts</vt:lpstr>
      <vt:lpstr>          Payments</vt:lpstr>
      <vt:lpstr>Timecards</vt:lpstr>
      <vt:lpstr>TIMECARDS</vt:lpstr>
      <vt:lpstr>                                                      PEOPLE&amp;MONEY</vt:lpstr>
      <vt:lpstr>TIMECARD</vt:lpstr>
      <vt:lpstr>            Payments </vt:lpstr>
      <vt:lpstr>Feedback</vt:lpstr>
      <vt:lpstr>What are the most important thing you have learned in the last few minutes?</vt:lpstr>
      <vt:lpstr>PowerPoint Presentation</vt:lpstr>
      <vt:lpstr>Which of the following is the most important when Applying to be a demonstrator?</vt:lpstr>
      <vt:lpstr>Which of the following is the most important when in the lab demonstrating?</vt:lpstr>
      <vt:lpstr>PowerPoint Presentation</vt:lpstr>
      <vt:lpstr>PowerPoint Presentation</vt:lpstr>
      <vt:lpstr>Review of concerns about being a Demonstrator</vt:lpstr>
      <vt:lpstr>Roles and Responsibilities II:  The Demonstrator</vt:lpstr>
      <vt:lpstr>Roles of the Lab Demonstrator</vt:lpstr>
      <vt:lpstr>  </vt:lpstr>
      <vt:lpstr>The Team: Course Contacts</vt:lpstr>
      <vt:lpstr>Demonstrators are part of the Teaching Team</vt:lpstr>
      <vt:lpstr>Preparation</vt:lpstr>
      <vt:lpstr>Preparation</vt:lpstr>
      <vt:lpstr>Preparation cont.</vt:lpstr>
      <vt:lpstr>PowerPoint Presentation</vt:lpstr>
      <vt:lpstr>Warning! Demonstrating is hard work</vt:lpstr>
      <vt:lpstr>PowerPoint Presentation</vt:lpstr>
      <vt:lpstr>Organising your Time</vt:lpstr>
      <vt:lpstr>Teaching is a Commitment</vt:lpstr>
      <vt:lpstr>You are in paid employment -  It is normally not acceptable to cancel at short notice if you are e.g. …</vt:lpstr>
      <vt:lpstr>1. What are practicals for?  2. What good and / or bad demonstrator experiences did you have as a student? </vt:lpstr>
      <vt:lpstr>What are practicals for?</vt:lpstr>
      <vt:lpstr>What are practicals/workshops for?</vt:lpstr>
      <vt:lpstr>What good and / or bad demonstrator experiences did you have as a student?</vt:lpstr>
      <vt:lpstr>Skills for Demonstrating </vt:lpstr>
      <vt:lpstr>PowerPoint Presentation</vt:lpstr>
      <vt:lpstr>PowerPoint Presentation</vt:lpstr>
      <vt:lpstr>PowerPoint Presentation</vt:lpstr>
      <vt:lpstr>PowerPoint Presentation</vt:lpstr>
      <vt:lpstr>PowerPoint Presentation</vt:lpstr>
      <vt:lpstr>Wet Lab Demonstrator Roles (1):</vt:lpstr>
      <vt:lpstr>PowerPoint Presentation</vt:lpstr>
      <vt:lpstr>What to do if …….</vt:lpstr>
      <vt:lpstr>PowerPoint Presentation</vt:lpstr>
      <vt:lpstr>PowerPoint Presentation</vt:lpstr>
      <vt:lpstr>Group discussion</vt:lpstr>
      <vt:lpstr>PowerPoint Presentation</vt:lpstr>
      <vt:lpstr>Laboratory Record Keeping</vt:lpstr>
      <vt:lpstr>PowerPoint Presentation</vt:lpstr>
      <vt:lpstr>Pastoral Care</vt:lpstr>
      <vt:lpstr>Confidentiality</vt:lpstr>
      <vt:lpstr>Charlie Waller Trust Information and Training on Mental Health Awareness</vt:lpstr>
      <vt:lpstr>Advice on Marking and Providing Feedback  on Students’ Work</vt:lpstr>
      <vt:lpstr>Feedback on Students’ Work</vt:lpstr>
      <vt:lpstr>PowerPoint Presentation</vt:lpstr>
      <vt:lpstr>Marking &amp; Providing Feedback – generic advice</vt:lpstr>
      <vt:lpstr>Marking &amp; Providing Feedback– Generic Advice</vt:lpstr>
      <vt:lpstr>PowerPoint Presentation</vt:lpstr>
      <vt:lpstr>PowerPoint Presentation</vt:lpstr>
      <vt:lpstr>PowerPoint Presentation</vt:lpstr>
      <vt:lpstr>Plagiarism</vt:lpstr>
      <vt:lpstr>Reflection – part of Continuing Professional Development in teaching</vt:lpstr>
      <vt:lpstr>Reflection</vt:lpstr>
      <vt:lpstr>Reflection workshop for SBS Demonstrators </vt:lpstr>
      <vt:lpstr>Support for Demonstrators</vt:lpstr>
      <vt:lpstr>SBS Demonstrator Training Course Part 2 – wet lab</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Departmental responsibility</dc:title>
  <dc:creator>Maria_</dc:creator>
  <cp:lastModifiedBy>John Curtis</cp:lastModifiedBy>
  <cp:revision>470</cp:revision>
  <cp:lastPrinted>2024-05-21T09:35:35Z</cp:lastPrinted>
  <dcterms:created xsi:type="dcterms:W3CDTF">2005-09-14T15:32:12Z</dcterms:created>
  <dcterms:modified xsi:type="dcterms:W3CDTF">2025-08-05T09:54:48Z</dcterms:modified>
</cp:coreProperties>
</file>