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63" r:id="rId8"/>
    <p:sldId id="259" r:id="rId9"/>
    <p:sldId id="260" r:id="rId10"/>
    <p:sldId id="268" r:id="rId11"/>
    <p:sldId id="261" r:id="rId12"/>
    <p:sldId id="264" r:id="rId13"/>
    <p:sldId id="265" r:id="rId14"/>
    <p:sldId id="262" r:id="rId15"/>
    <p:sldId id="271" r:id="rId16"/>
    <p:sldId id="266" r:id="rId17"/>
    <p:sldId id="267" r:id="rId18"/>
    <p:sldId id="269" r:id="rId19"/>
    <p:sldId id="270" r:id="rId20"/>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4FAF3-E6BE-E9BC-858A-2979D91A83BE}" v="22" dt="2025-01-30T12:53:58.859"/>
    <p1510:client id="{A6167923-11C5-2377-07BB-8D45483DBAA6}" v="5" dt="2025-01-29T09:47:29.7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30/01/2025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30/01/2025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30/01/2025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30/01/2025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30/01/2025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30/01/2025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30/01/2025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30/01/2025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30/01/2025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30/01/2025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30/01/2025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30/01/2025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iology.ed.ac.uk/eastbio/contact-us/eastbio-dtp-committees" TargetMode="External"/><Relationship Id="rId2" Type="http://schemas.openxmlformats.org/officeDocument/2006/relationships/hyperlink" Target="mailto:placements@eastscotbiodtp.ac.uk" TargetMode="External"/><Relationship Id="rId1" Type="http://schemas.openxmlformats.org/officeDocument/2006/relationships/slideLayout" Target="../slideLayouts/slideLayout2.xml"/><Relationship Id="rId6" Type="http://schemas.openxmlformats.org/officeDocument/2006/relationships/hyperlink" Target="mailto:Maria.Filippakopoulou@ed.ac.uk" TargetMode="External"/><Relationship Id="rId5" Type="http://schemas.openxmlformats.org/officeDocument/2006/relationships/hyperlink" Target="mailto:eastbio.mhfa@eastscotbiodtp.ac.uk" TargetMode="External"/><Relationship Id="rId4" Type="http://schemas.openxmlformats.org/officeDocument/2006/relationships/hyperlink" Target="mailto:edi@eastscotbiodtp.ac.uk"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tinyurl.com/3zhbba7r" TargetMode="External"/><Relationship Id="rId2" Type="http://schemas.openxmlformats.org/officeDocument/2006/relationships/hyperlink" Target="https://forms.office.com/e/ZvSS4NS0NQ"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DBF50F6-DD88-4D9F-B7D3-79B9899809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916BBDC2-6929-469E-B7C4-A03E77BF94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B4FED3-DD14-E44F-3D16-FA525B6E71AB}"/>
              </a:ext>
            </a:extLst>
          </p:cNvPr>
          <p:cNvSpPr>
            <a:spLocks noGrp="1"/>
          </p:cNvSpPr>
          <p:nvPr>
            <p:ph type="ctrTitle"/>
          </p:nvPr>
        </p:nvSpPr>
        <p:spPr>
          <a:xfrm>
            <a:off x="804672" y="5434228"/>
            <a:ext cx="10640754" cy="775845"/>
          </a:xfrm>
        </p:spPr>
        <p:txBody>
          <a:bodyPr anchor="ctr">
            <a:normAutofit fontScale="90000"/>
          </a:bodyPr>
          <a:lstStyle/>
          <a:p>
            <a:pPr algn="l"/>
            <a:r>
              <a:rPr lang="en-GB" sz="2200" b="1" dirty="0" err="1">
                <a:solidFill>
                  <a:schemeClr val="tx2"/>
                </a:solidFill>
              </a:rPr>
              <a:t>EastBio</a:t>
            </a:r>
            <a:r>
              <a:rPr lang="en-GB" sz="2200" b="1" dirty="0">
                <a:solidFill>
                  <a:schemeClr val="tx2"/>
                </a:solidFill>
              </a:rPr>
              <a:t> CASE Placements Q&amp;A</a:t>
            </a:r>
            <a:br>
              <a:rPr lang="en-GB" sz="2200" b="1" dirty="0">
                <a:solidFill>
                  <a:schemeClr val="tx2"/>
                </a:solidFill>
              </a:rPr>
            </a:br>
            <a:br>
              <a:rPr lang="en-GB" sz="2200" b="1" dirty="0"/>
            </a:br>
            <a:r>
              <a:rPr lang="en-GB" sz="1800" dirty="0">
                <a:solidFill>
                  <a:schemeClr val="tx2"/>
                </a:solidFill>
              </a:rPr>
              <a:t>Dr Maria </a:t>
            </a:r>
            <a:r>
              <a:rPr lang="en-GB" sz="1800" dirty="0" err="1">
                <a:solidFill>
                  <a:schemeClr val="tx2"/>
                </a:solidFill>
              </a:rPr>
              <a:t>Filippakopoulou</a:t>
            </a:r>
            <a:r>
              <a:rPr lang="en-GB" sz="1800" dirty="0">
                <a:solidFill>
                  <a:schemeClr val="tx2"/>
                </a:solidFill>
              </a:rPr>
              <a:t> (</a:t>
            </a:r>
            <a:r>
              <a:rPr lang="en-GB" sz="1800" dirty="0" err="1">
                <a:solidFill>
                  <a:schemeClr val="tx2"/>
                </a:solidFill>
              </a:rPr>
              <a:t>EastBio</a:t>
            </a:r>
            <a:r>
              <a:rPr lang="en-GB" sz="1800" dirty="0">
                <a:solidFill>
                  <a:schemeClr val="tx2"/>
                </a:solidFill>
              </a:rPr>
              <a:t> Manager)</a:t>
            </a:r>
            <a:br>
              <a:rPr lang="en-GB" sz="1800" dirty="0"/>
            </a:br>
            <a:endParaRPr lang="en-GB" sz="2200">
              <a:solidFill>
                <a:schemeClr val="tx2"/>
              </a:solidFill>
            </a:endParaRPr>
          </a:p>
        </p:txBody>
      </p:sp>
      <p:sp>
        <p:nvSpPr>
          <p:cNvPr id="3" name="Subtitle 2">
            <a:extLst>
              <a:ext uri="{FF2B5EF4-FFF2-40B4-BE49-F238E27FC236}">
                <a16:creationId xmlns:a16="http://schemas.microsoft.com/office/drawing/2014/main" id="{99AAA267-9532-2850-9BF6-DFFA15B25AAC}"/>
              </a:ext>
            </a:extLst>
          </p:cNvPr>
          <p:cNvSpPr>
            <a:spLocks noGrp="1"/>
          </p:cNvSpPr>
          <p:nvPr>
            <p:ph type="subTitle" idx="1"/>
          </p:nvPr>
        </p:nvSpPr>
        <p:spPr>
          <a:xfrm>
            <a:off x="804672" y="4980231"/>
            <a:ext cx="9163757" cy="604906"/>
          </a:xfrm>
        </p:spPr>
        <p:txBody>
          <a:bodyPr vert="horz" lIns="91440" tIns="45720" rIns="91440" bIns="45720" rtlCol="0" anchor="ctr">
            <a:normAutofit/>
          </a:bodyPr>
          <a:lstStyle/>
          <a:p>
            <a:pPr algn="l"/>
            <a:r>
              <a:rPr lang="en-GB" sz="2000" dirty="0">
                <a:solidFill>
                  <a:schemeClr val="tx2"/>
                </a:solidFill>
              </a:rPr>
              <a:t>Online, 30 January, 11:05-12:15</a:t>
            </a:r>
          </a:p>
          <a:p>
            <a:pPr algn="l"/>
            <a:endParaRPr lang="en-GB" sz="2000" dirty="0">
              <a:solidFill>
                <a:schemeClr val="tx2"/>
              </a:solidFill>
            </a:endParaRPr>
          </a:p>
        </p:txBody>
      </p:sp>
      <p:grpSp>
        <p:nvGrpSpPr>
          <p:cNvPr id="16" name="Group 15">
            <a:extLst>
              <a:ext uri="{FF2B5EF4-FFF2-40B4-BE49-F238E27FC236}">
                <a16:creationId xmlns:a16="http://schemas.microsoft.com/office/drawing/2014/main" id="{C344E6B5-C9F5-4338-9E33-003B123731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flipH="1">
            <a:off x="-176402" y="170309"/>
            <a:ext cx="2514948" cy="2174333"/>
            <a:chOff x="-305" y="-4155"/>
            <a:chExt cx="2514948" cy="2174333"/>
          </a:xfrm>
        </p:grpSpPr>
        <p:sp>
          <p:nvSpPr>
            <p:cNvPr id="17" name="Freeform: Shape 16">
              <a:extLst>
                <a:ext uri="{FF2B5EF4-FFF2-40B4-BE49-F238E27FC236}">
                  <a16:creationId xmlns:a16="http://schemas.microsoft.com/office/drawing/2014/main" id="{C90B0F8D-9E81-4DE8-95D5-1A26E9390D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830BA43A-83E9-4C67-92A6-F247FB3700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92F3A0CC-EBFE-405D-B0C0-27DE361ED5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0" name="Freeform: Shape 19">
              <a:extLst>
                <a:ext uri="{FF2B5EF4-FFF2-40B4-BE49-F238E27FC236}">
                  <a16:creationId xmlns:a16="http://schemas.microsoft.com/office/drawing/2014/main" id="{DF2E853E-B55A-4FFD-B90E-6FB4F31BD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7" name="Picture 6" descr="A green arrow with white text&#10;&#10;AI-generated content may be incorrect.">
            <a:extLst>
              <a:ext uri="{FF2B5EF4-FFF2-40B4-BE49-F238E27FC236}">
                <a16:creationId xmlns:a16="http://schemas.microsoft.com/office/drawing/2014/main" id="{99C542BC-01FF-0A74-0385-3A63498D140C}"/>
              </a:ext>
            </a:extLst>
          </p:cNvPr>
          <p:cNvPicPr>
            <a:picLocks noChangeAspect="1"/>
          </p:cNvPicPr>
          <p:nvPr/>
        </p:nvPicPr>
        <p:blipFill>
          <a:blip r:embed="rId2"/>
          <a:stretch>
            <a:fillRect/>
          </a:stretch>
        </p:blipFill>
        <p:spPr>
          <a:xfrm>
            <a:off x="1696705" y="445153"/>
            <a:ext cx="8798590" cy="3585427"/>
          </a:xfrm>
          <a:prstGeom prst="rect">
            <a:avLst/>
          </a:prstGeom>
        </p:spPr>
      </p:pic>
      <p:grpSp>
        <p:nvGrpSpPr>
          <p:cNvPr id="22" name="Group 21">
            <a:extLst>
              <a:ext uri="{FF2B5EF4-FFF2-40B4-BE49-F238E27FC236}">
                <a16:creationId xmlns:a16="http://schemas.microsoft.com/office/drawing/2014/main" id="{FDFEDBF7-8E2C-46B8-9095-AE1D77E217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130554" y="4560733"/>
            <a:ext cx="3061445" cy="2297266"/>
            <a:chOff x="-305" y="-1"/>
            <a:chExt cx="3832880" cy="2876136"/>
          </a:xfrm>
        </p:grpSpPr>
        <p:sp>
          <p:nvSpPr>
            <p:cNvPr id="23" name="Freeform: Shape 22">
              <a:extLst>
                <a:ext uri="{FF2B5EF4-FFF2-40B4-BE49-F238E27FC236}">
                  <a16:creationId xmlns:a16="http://schemas.microsoft.com/office/drawing/2014/main" id="{60202872-FBB0-4F11-BC49-9FB400B21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DEB2F40-D411-4D44-9638-AE0342C7F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507F7D91-A991-4196-AF73-327E04B56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id="{178739A9-E67C-40E5-9468-0A68AEC54E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083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4 CASE Placements: Requirements from students</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fontScale="62500" lnSpcReduction="20000"/>
          </a:bodyPr>
          <a:lstStyle/>
          <a:p>
            <a:pPr marL="0" indent="0">
              <a:buNone/>
            </a:pPr>
            <a:r>
              <a:rPr lang="en-GB" sz="2400" dirty="0"/>
              <a:t>PhD student:</a:t>
            </a:r>
            <a:endParaRPr lang="en-US" dirty="0"/>
          </a:p>
          <a:p>
            <a:r>
              <a:rPr lang="en-GB" sz="2200" dirty="0"/>
              <a:t>Request to see a copy of the PhD Proposal and CASE Letter of Support, as well as the ensuing PhD CASE Agreement; seek clarifications about specific contributions from the CASE partner to the project</a:t>
            </a:r>
            <a:endParaRPr lang="en-US" sz="2200" dirty="0"/>
          </a:p>
          <a:p>
            <a:r>
              <a:rPr lang="en-GB" sz="2400" dirty="0"/>
              <a:t>Discuss early with the PhD and CASE supervisors goals, expectations and commitments and maintain frequent contact with all parties</a:t>
            </a:r>
            <a:endParaRPr lang="en-GB" dirty="0"/>
          </a:p>
          <a:p>
            <a:r>
              <a:rPr lang="en-GB" sz="2400" dirty="0"/>
              <a:t>Work with both supervisors to shape the PhD and placement projects to ensure successful completion in accordance with your career goals and training requirements</a:t>
            </a:r>
            <a:endParaRPr lang="en-GB" dirty="0"/>
          </a:p>
          <a:p>
            <a:r>
              <a:rPr lang="en-GB" sz="2400" dirty="0"/>
              <a:t>Co-develop a clear plan of collaboration and maintain good communication with the PhD and CASE supervisors</a:t>
            </a:r>
          </a:p>
          <a:p>
            <a:r>
              <a:rPr lang="en-GB" sz="2400" dirty="0"/>
              <a:t>Maintain good communication with the </a:t>
            </a:r>
            <a:r>
              <a:rPr lang="en-GB" sz="2400" dirty="0" err="1"/>
              <a:t>EastBio</a:t>
            </a:r>
            <a:r>
              <a:rPr lang="en-GB" sz="2400" dirty="0"/>
              <a:t> team and seek clarity on any expectations</a:t>
            </a:r>
          </a:p>
          <a:p>
            <a:r>
              <a:rPr lang="en-GB" sz="2400" dirty="0"/>
              <a:t>Contact </a:t>
            </a:r>
            <a:r>
              <a:rPr lang="en-GB" sz="2400" dirty="0" err="1"/>
              <a:t>EastBio</a:t>
            </a:r>
            <a:r>
              <a:rPr lang="en-GB" sz="2400" dirty="0"/>
              <a:t> asap if you realise there are significant details or issues that hinder your progress</a:t>
            </a:r>
          </a:p>
          <a:p>
            <a:r>
              <a:rPr lang="en-GB" sz="2400" dirty="0"/>
              <a:t>Provide feedback on your placement experience by (a) sharing a short blog with </a:t>
            </a:r>
            <a:r>
              <a:rPr lang="en-GB" sz="2400" dirty="0" err="1"/>
              <a:t>EastBio</a:t>
            </a:r>
            <a:r>
              <a:rPr lang="en-GB" sz="2400" dirty="0"/>
              <a:t>, and (b) presenting in relevant event and training activities, such as the Impact-focused Symposium (the 2025 Symposium is on the Societal impact of research).</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955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5 CASE Placements: Requirements - Process</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fontScale="55000" lnSpcReduction="20000"/>
          </a:bodyPr>
          <a:lstStyle/>
          <a:p>
            <a:r>
              <a:rPr lang="en-GB" sz="2400" dirty="0" err="1"/>
              <a:t>EastBio</a:t>
            </a:r>
            <a:r>
              <a:rPr lang="en-GB" sz="2400" dirty="0"/>
              <a:t> to receive a copy of the PhD CASE agreement as soon as it is finalised in Year 1.</a:t>
            </a:r>
          </a:p>
          <a:p>
            <a:r>
              <a:rPr lang="en-GB" sz="2400" dirty="0" err="1"/>
              <a:t>EastBio</a:t>
            </a:r>
            <a:r>
              <a:rPr lang="en-GB" sz="2400" dirty="0"/>
              <a:t> to be informed of the plans and/or timings of the CASE placement (we will send a reminder in month 13 of your PhD)</a:t>
            </a:r>
          </a:p>
          <a:p>
            <a:r>
              <a:rPr lang="en-GB" sz="2400" dirty="0" err="1"/>
              <a:t>EastBio</a:t>
            </a:r>
            <a:r>
              <a:rPr lang="en-GB" sz="2400" dirty="0"/>
              <a:t> to receive a signed copy of the CASE Placement MOU before the placement starts (including sections on the student goals and training expectations, and also on Health &amp; Safety, IP, Insurance, etc.); this can be either the </a:t>
            </a:r>
            <a:r>
              <a:rPr lang="en-GB" sz="2400" dirty="0" err="1"/>
              <a:t>EastBio</a:t>
            </a:r>
            <a:r>
              <a:rPr lang="en-GB" sz="2400" dirty="0"/>
              <a:t> template or a template preferred by the CASE partner. The local business/industry service should be consulted if any questions arise about the information required.</a:t>
            </a:r>
          </a:p>
          <a:p>
            <a:r>
              <a:rPr lang="en-GB" sz="2400" dirty="0"/>
              <a:t>The Placement Agreement to be shared with all parties, including the local academic and administrative contacts, before the start of the placement.</a:t>
            </a:r>
          </a:p>
          <a:p>
            <a:r>
              <a:rPr lang="en-GB" sz="2400" dirty="0"/>
              <a:t>Placement to be completed by the end of year 3 (however, this depends on the nature of your project )</a:t>
            </a:r>
          </a:p>
          <a:p>
            <a:r>
              <a:rPr lang="en-GB" dirty="0" err="1"/>
              <a:t>EastBio</a:t>
            </a:r>
            <a:r>
              <a:rPr lang="en-GB" dirty="0"/>
              <a:t> reports to BBSRC on CASE placements and must relay any disruptions to CASE collaborations. We also request separate input from you regarding CASE impact that we share with the funder</a:t>
            </a:r>
          </a:p>
          <a:p>
            <a:r>
              <a:rPr lang="en-GB" err="1"/>
              <a:t>EastBio</a:t>
            </a:r>
            <a:r>
              <a:rPr lang="en-GB" dirty="0"/>
              <a:t> frequently calls for guest speakers/panellists for our industry/enterprise training activities to demonstrate examples of knowledge transfer between research-industry, student career outcomes, opportunities for future collaboration for supervisors, etc.</a:t>
            </a:r>
          </a:p>
          <a:p>
            <a:endParaRPr lang="en-GB" sz="24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1446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5 CASE Placements: Requirements - Process</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a:bodyPr>
          <a:lstStyle/>
          <a:p>
            <a:r>
              <a:rPr lang="en-GB" sz="2400" dirty="0"/>
              <a:t>If your placement is abroad, you should also complete the following </a:t>
            </a:r>
            <a:r>
              <a:rPr lang="en-GB" sz="2000" dirty="0"/>
              <a:t>before your placement starts</a:t>
            </a:r>
            <a:r>
              <a:rPr lang="en-GB" sz="2400" dirty="0"/>
              <a:t>:</a:t>
            </a:r>
          </a:p>
          <a:p>
            <a:pPr lvl="1">
              <a:buFont typeface="Courier New" panose="020B0604020202020204" pitchFamily="34" charset="0"/>
              <a:buChar char="o"/>
            </a:pPr>
            <a:r>
              <a:rPr lang="en-GB" sz="2000" dirty="0"/>
              <a:t>any relevant risk assessment requirement of your local institution (or use the </a:t>
            </a:r>
            <a:r>
              <a:rPr lang="en-GB" sz="2000" dirty="0" err="1"/>
              <a:t>EastBio</a:t>
            </a:r>
            <a:r>
              <a:rPr lang="en-GB" sz="2000" dirty="0"/>
              <a:t> pre-departure Checklist form) </a:t>
            </a:r>
          </a:p>
          <a:p>
            <a:pPr lvl="1">
              <a:buFont typeface="Courier New" panose="020B0604020202020204" pitchFamily="34" charset="0"/>
              <a:buChar char="o"/>
            </a:pPr>
            <a:r>
              <a:rPr lang="en-GB" sz="2000" dirty="0"/>
              <a:t>Submit a Leave of Absence form to your local institution</a:t>
            </a:r>
          </a:p>
          <a:p>
            <a:pPr marL="0" indent="0">
              <a:buNone/>
            </a:pPr>
            <a:r>
              <a:rPr lang="en-GB" sz="2400" dirty="0"/>
              <a:t>Make sure of the CASE partner financial commitments as you budget for your placement abroad </a:t>
            </a:r>
            <a:endParaRPr lang="en-GB"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7543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p:txBody>
          <a:bodyPr anchor="ctr">
            <a:normAutofit/>
          </a:bodyPr>
          <a:lstStyle/>
          <a:p>
            <a:r>
              <a:rPr lang="en-GB" sz="4800" dirty="0"/>
              <a:t>6 CASE Placements: Practical Support</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sz="half" idx="1"/>
          </p:nvPr>
        </p:nvSpPr>
        <p:spPr/>
        <p:txBody>
          <a:bodyPr anchor="ctr">
            <a:normAutofit fontScale="92500" lnSpcReduction="20000"/>
          </a:bodyPr>
          <a:lstStyle/>
          <a:p>
            <a:r>
              <a:rPr lang="en-GB" sz="2400" dirty="0" err="1"/>
              <a:t>EastBio</a:t>
            </a:r>
            <a:r>
              <a:rPr lang="en-GB" sz="2400" dirty="0"/>
              <a:t> process:</a:t>
            </a:r>
            <a:endParaRPr lang="en-US" dirty="0"/>
          </a:p>
          <a:p>
            <a:pPr lvl="1">
              <a:buFont typeface="Courier New" panose="020B0604020202020204" pitchFamily="34" charset="0"/>
              <a:buChar char="o"/>
            </a:pPr>
            <a:r>
              <a:rPr lang="en-GB" sz="1500" dirty="0"/>
              <a:t>Y1 Q&amp;A session, mandatory for new students, open to supervisors (PhD and CASE)</a:t>
            </a:r>
            <a:endParaRPr lang="en-US" sz="1500" dirty="0"/>
          </a:p>
          <a:p>
            <a:pPr lvl="1">
              <a:buFont typeface="Courier New" panose="020B0604020202020204" pitchFamily="34" charset="0"/>
              <a:buChar char="o"/>
            </a:pPr>
            <a:r>
              <a:rPr lang="en-GB" sz="1500" dirty="0"/>
              <a:t>Student presentations (3 Feb, from 12:20pm), open to all students (CASE and not)</a:t>
            </a:r>
          </a:p>
          <a:p>
            <a:pPr lvl="1">
              <a:buFont typeface="Courier New" panose="020B0604020202020204" pitchFamily="34" charset="0"/>
              <a:buChar char="o"/>
            </a:pPr>
            <a:r>
              <a:rPr lang="en-GB" sz="1500" dirty="0"/>
              <a:t>a drop-in session in autumn of Year 2, co-chaired by </a:t>
            </a:r>
            <a:r>
              <a:rPr lang="en-GB" sz="1500" dirty="0" err="1"/>
              <a:t>EastBio</a:t>
            </a:r>
            <a:r>
              <a:rPr lang="en-GB" sz="1500" dirty="0"/>
              <a:t> and student volunteers</a:t>
            </a:r>
            <a:endParaRPr lang="en-US" sz="1500"/>
          </a:p>
          <a:p>
            <a:pPr lvl="1">
              <a:buFont typeface="Courier New" panose="020B0604020202020204" pitchFamily="34" charset="0"/>
              <a:buChar char="o"/>
            </a:pPr>
            <a:r>
              <a:rPr lang="en-GB" sz="1500" dirty="0"/>
              <a:t>one-to-one meeting with the </a:t>
            </a:r>
            <a:r>
              <a:rPr lang="en-GB" sz="1500" dirty="0" err="1"/>
              <a:t>EastBio</a:t>
            </a:r>
            <a:r>
              <a:rPr lang="en-GB" sz="1500" dirty="0"/>
              <a:t> team, on request</a:t>
            </a:r>
            <a:endParaRPr lang="en-US" sz="1500" dirty="0"/>
          </a:p>
          <a:p>
            <a:pPr lvl="1">
              <a:buFont typeface="Courier New" panose="020B0604020202020204" pitchFamily="34" charset="0"/>
              <a:buChar char="o"/>
            </a:pPr>
            <a:r>
              <a:rPr lang="en-GB" sz="1500" dirty="0"/>
              <a:t>Frequent email reminders of expectations from the team</a:t>
            </a:r>
          </a:p>
          <a:p>
            <a:r>
              <a:rPr lang="en-GB" sz="1500" dirty="0"/>
              <a:t>Resources:</a:t>
            </a:r>
          </a:p>
          <a:p>
            <a:pPr lvl="1">
              <a:buFont typeface="Courier New" panose="020B0604020202020204" pitchFamily="34" charset="0"/>
              <a:buChar char="o"/>
            </a:pPr>
            <a:r>
              <a:rPr lang="en-GB" sz="1500" dirty="0"/>
              <a:t>The </a:t>
            </a:r>
            <a:r>
              <a:rPr lang="en-GB" sz="1500" err="1"/>
              <a:t>EastBio</a:t>
            </a:r>
            <a:r>
              <a:rPr lang="en-GB" sz="1500" dirty="0"/>
              <a:t> Placements Guide (reviewed annually)</a:t>
            </a:r>
          </a:p>
          <a:p>
            <a:pPr lvl="1">
              <a:buFont typeface="Courier New" panose="020B0604020202020204" pitchFamily="34" charset="0"/>
              <a:buChar char="o"/>
            </a:pPr>
            <a:r>
              <a:rPr lang="en-GB" sz="1500" dirty="0"/>
              <a:t>Placement forms (MOU, expenses, checklist for placements abroad, feedback) to ensure due diligence in terms of the project feasibility and plan  (reviewed annually)</a:t>
            </a:r>
          </a:p>
          <a:p>
            <a:pPr lvl="1">
              <a:buFont typeface="Courier New" panose="020B0604020202020204" pitchFamily="34" charset="0"/>
              <a:buChar char="o"/>
            </a:pPr>
            <a:r>
              <a:rPr lang="en-GB" sz="1500" err="1"/>
              <a:t>EastBio</a:t>
            </a:r>
            <a:r>
              <a:rPr lang="en-GB" sz="1500" dirty="0"/>
              <a:t> CASE Welcome survey (Student onboarding)</a:t>
            </a:r>
          </a:p>
          <a:p>
            <a:pPr lvl="1">
              <a:buFont typeface="Courier New" panose="020B0604020202020204" pitchFamily="34" charset="0"/>
              <a:buChar char="o"/>
            </a:pPr>
            <a:r>
              <a:rPr lang="en-GB" sz="1500" dirty="0" err="1"/>
              <a:t>EastBio</a:t>
            </a:r>
            <a:r>
              <a:rPr lang="en-GB" sz="1500" dirty="0"/>
              <a:t> industry-based skills training; we encourage you to take local training  before and after your placement to help you manage the transition</a:t>
            </a:r>
          </a:p>
          <a:p>
            <a:pPr lvl="1">
              <a:buFont typeface="Courier New" panose="020B0604020202020204" pitchFamily="34" charset="0"/>
              <a:buChar char="o"/>
            </a:pPr>
            <a:r>
              <a:rPr lang="en-GB" sz="1500" dirty="0"/>
              <a:t>Placement sessions at the </a:t>
            </a:r>
            <a:r>
              <a:rPr lang="en-GB" sz="1500" err="1"/>
              <a:t>EastBio</a:t>
            </a:r>
            <a:r>
              <a:rPr lang="en-GB" sz="1500" dirty="0"/>
              <a:t> Symposia and </a:t>
            </a:r>
            <a:r>
              <a:rPr lang="en-GB" sz="1500"/>
              <a:t>Induction Days</a:t>
            </a:r>
          </a:p>
          <a:p>
            <a:endParaRPr lang="en-GB" sz="2400" dirty="0"/>
          </a:p>
          <a:p>
            <a:endParaRPr lang="en-GB" sz="2400" dirty="0"/>
          </a:p>
        </p:txBody>
      </p:sp>
      <p:sp>
        <p:nvSpPr>
          <p:cNvPr id="4" name="Content Placeholder 3">
            <a:extLst>
              <a:ext uri="{FF2B5EF4-FFF2-40B4-BE49-F238E27FC236}">
                <a16:creationId xmlns:a16="http://schemas.microsoft.com/office/drawing/2014/main" id="{304E6E76-C382-C5D7-64C2-BA6DAC14F68E}"/>
              </a:ext>
            </a:extLst>
          </p:cNvPr>
          <p:cNvSpPr>
            <a:spLocks noGrp="1"/>
          </p:cNvSpPr>
          <p:nvPr>
            <p:ph sz="half" idx="2"/>
          </p:nvPr>
        </p:nvSpPr>
        <p:spPr/>
        <p:txBody>
          <a:bodyPr vert="horz" lIns="91440" tIns="45720" rIns="91440" bIns="45720" rtlCol="0" anchor="t">
            <a:normAutofit fontScale="92500" lnSpcReduction="20000"/>
          </a:bodyPr>
          <a:lstStyle/>
          <a:p>
            <a:pPr marL="0" indent="0">
              <a:buNone/>
            </a:pPr>
            <a:r>
              <a:rPr lang="en-GB" dirty="0"/>
              <a:t>Support for CASE supervisors (current or prospective)</a:t>
            </a:r>
            <a:endParaRPr lang="en-US" dirty="0"/>
          </a:p>
          <a:p>
            <a:pPr marL="514350" indent="-285750">
              <a:buFont typeface="Arial"/>
              <a:buChar char="•"/>
            </a:pPr>
            <a:r>
              <a:rPr lang="en-GB" sz="1500" dirty="0"/>
              <a:t>We</a:t>
            </a:r>
            <a:r>
              <a:rPr lang="en-GB" sz="1500"/>
              <a:t> provide</a:t>
            </a:r>
            <a:r>
              <a:rPr lang="en-GB" sz="1500" dirty="0"/>
              <a:t> detailed guidance on CASE projects &amp; placements</a:t>
            </a:r>
          </a:p>
          <a:p>
            <a:pPr marL="514350" indent="-285750">
              <a:buFont typeface="Arial"/>
              <a:buChar char="•"/>
            </a:pPr>
            <a:r>
              <a:rPr lang="en-GB" sz="1500" dirty="0"/>
              <a:t>We run recruitment briefing sessions chaired by the local </a:t>
            </a:r>
            <a:r>
              <a:rPr lang="en-GB" sz="1500" dirty="0" err="1"/>
              <a:t>EastBio</a:t>
            </a:r>
            <a:r>
              <a:rPr lang="en-GB" sz="1500" dirty="0"/>
              <a:t> academic leads</a:t>
            </a:r>
          </a:p>
          <a:p>
            <a:pPr marL="514350" indent="-285750">
              <a:buFont typeface="Arial"/>
              <a:buChar char="•"/>
            </a:pPr>
            <a:r>
              <a:rPr lang="en-GB" sz="1500" dirty="0"/>
              <a:t>We run Q&amp;A sessions for supervisors at the Induction and Symposia events and sessions on networking, including CASE collaborations </a:t>
            </a:r>
            <a:endParaRPr lang="en-US" sz="1500"/>
          </a:p>
          <a:p>
            <a:pPr marL="514350" indent="-285750">
              <a:buFont typeface="Arial"/>
              <a:buChar char="•"/>
            </a:pPr>
            <a:r>
              <a:rPr lang="en-GB" sz="1500" dirty="0"/>
              <a:t>We collate annually research &amp; CASE profiles to a published and shared resource  'Research Directory' </a:t>
            </a:r>
            <a:endParaRPr lang="en-US" sz="1500" dirty="0"/>
          </a:p>
          <a:p>
            <a:pPr marL="514350" indent="-285750">
              <a:buFont typeface="Arial"/>
              <a:buChar char="•"/>
            </a:pPr>
            <a:r>
              <a:rPr lang="en-GB" sz="1500" dirty="0"/>
              <a:t>We review/approve CASE projects at two stages (by the local academic lead and the </a:t>
            </a:r>
            <a:r>
              <a:rPr lang="en-GB" sz="1500" dirty="0" err="1"/>
              <a:t>EastBio</a:t>
            </a:r>
            <a:r>
              <a:rPr lang="en-GB" sz="1500" dirty="0"/>
              <a:t> Industry Engagement committee) to check they are feasible, appropriate, and include risk mitigations, adequate support for the student, and engagement by the CASE partner</a:t>
            </a:r>
            <a:endParaRPr lang="en-US" sz="1500" dirty="0"/>
          </a:p>
          <a:p>
            <a:pPr marL="0" indent="0">
              <a:buNone/>
            </a:pPr>
            <a:endParaRPr lang="en-GB" dirty="0"/>
          </a:p>
          <a:p>
            <a:endParaRPr lang="en-GB" dirty="0"/>
          </a:p>
        </p:txBody>
      </p:sp>
    </p:spTree>
    <p:extLst>
      <p:ext uri="{BB962C8B-B14F-4D97-AF65-F5344CB8AC3E}">
        <p14:creationId xmlns:p14="http://schemas.microsoft.com/office/powerpoint/2010/main" val="4275631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7 CASE Placements: Wellbeing Support</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2852766"/>
            <a:ext cx="9941319" cy="3289414"/>
          </a:xfrm>
        </p:spPr>
        <p:txBody>
          <a:bodyPr anchor="ctr">
            <a:normAutofit fontScale="47500" lnSpcReduction="20000"/>
          </a:bodyPr>
          <a:lstStyle/>
          <a:p>
            <a:pPr marL="0" indent="0">
              <a:buNone/>
            </a:pPr>
            <a:r>
              <a:rPr lang="en-GB" sz="2400" dirty="0"/>
              <a:t>Starting a placement is not unlike starting a new job so we want to help make this a positive experience throughout:</a:t>
            </a:r>
            <a:endParaRPr lang="en-US"/>
          </a:p>
          <a:p>
            <a:r>
              <a:rPr lang="en-GB" sz="2400" dirty="0"/>
              <a:t>Please engage properly with our process, which clarifies expectations from all partners from a very early stage.</a:t>
            </a:r>
            <a:endParaRPr lang="en-US"/>
          </a:p>
          <a:p>
            <a:r>
              <a:rPr lang="en-GB" sz="2400" dirty="0"/>
              <a:t>Consider relevant training in the lead up to your placement starting (project management, refresher on any methods you will needing, resilience, networking, etc.) and when you return to your academic institution (refresher on academic skills, MH coaching, career skills, etc.)</a:t>
            </a:r>
          </a:p>
          <a:p>
            <a:r>
              <a:rPr lang="en-GB" sz="2400" dirty="0">
                <a:ea typeface="+mn-lt"/>
                <a:cs typeface="+mn-lt"/>
              </a:rPr>
              <a:t>Keep a daily log during your placement to process and self-reflect on your journey though the placement, whether this involves new learning, skills, contacts and achievements, areas of personal growth or any issues you may encounter along the way. Use this to feed into a broad impact statement/narrative of your work at the CASE partner.</a:t>
            </a:r>
          </a:p>
          <a:p>
            <a:r>
              <a:rPr lang="en-GB" sz="2400" dirty="0">
                <a:ea typeface="+mn-lt"/>
                <a:cs typeface="+mn-lt"/>
              </a:rPr>
              <a:t>If not in place, request regular review meetings with your CASE supervisor to allow any adjustments on processes that present issues for you and can be resolved by discussion and agreement</a:t>
            </a:r>
          </a:p>
          <a:p>
            <a:r>
              <a:rPr lang="en-GB" sz="2400" dirty="0">
                <a:ea typeface="+mn-lt"/>
                <a:cs typeface="+mn-lt"/>
              </a:rPr>
              <a:t>Remember that CASE Placements are also meant to expose you to non-research skills so don't resist being involved in other tasks requested of you.</a:t>
            </a:r>
          </a:p>
          <a:p>
            <a:r>
              <a:rPr lang="en-GB" sz="2400" dirty="0">
                <a:ea typeface="+mn-lt"/>
                <a:cs typeface="+mn-lt"/>
              </a:rPr>
              <a:t>Discuss with your PhD supervisor how to manage the relationship with your CASE supervisor during the placement in a professional manner, but also in case they are any differences of approach, </a:t>
            </a:r>
            <a:r>
              <a:rPr lang="en-GB" sz="2400" dirty="0" err="1">
                <a:ea typeface="+mn-lt"/>
                <a:cs typeface="+mn-lt"/>
              </a:rPr>
              <a:t>orchallenges</a:t>
            </a:r>
          </a:p>
          <a:p>
            <a:r>
              <a:rPr lang="en-US" dirty="0">
                <a:ea typeface="+mn-lt"/>
                <a:cs typeface="+mn-lt"/>
              </a:rPr>
              <a:t>Be aware that you can request to pause your placement, seek adjustments to the plan made - or even, at worst, discontinue it - to allow you to deal with the difficulty (contact the </a:t>
            </a:r>
            <a:r>
              <a:rPr lang="en-US" dirty="0" err="1">
                <a:ea typeface="+mn-lt"/>
                <a:cs typeface="+mn-lt"/>
              </a:rPr>
              <a:t>EastBio</a:t>
            </a:r>
            <a:r>
              <a:rPr lang="en-US" dirty="0">
                <a:ea typeface="+mn-lt"/>
                <a:cs typeface="+mn-lt"/>
              </a:rPr>
              <a:t> team and your PhD supervisor to discuss the challenge and options).</a:t>
            </a:r>
          </a:p>
          <a:p>
            <a:r>
              <a:rPr lang="en-US" sz="2200" dirty="0">
                <a:ea typeface="+mn-lt"/>
                <a:cs typeface="+mn-lt"/>
              </a:rPr>
              <a:t>Share your views on your placement (placement sessions, feedback form) and on the scheme in general (via the Annual </a:t>
            </a:r>
            <a:r>
              <a:rPr lang="en-US" sz="2200" dirty="0" err="1">
                <a:ea typeface="+mn-lt"/>
                <a:cs typeface="+mn-lt"/>
              </a:rPr>
              <a:t>Programme</a:t>
            </a:r>
            <a:r>
              <a:rPr lang="en-US" sz="2200" dirty="0">
                <a:ea typeface="+mn-lt"/>
                <a:cs typeface="+mn-lt"/>
              </a:rPr>
              <a:t> Survey), or at any point by contacting the </a:t>
            </a:r>
            <a:r>
              <a:rPr lang="en-US" sz="2200" dirty="0" err="1">
                <a:ea typeface="+mn-lt"/>
                <a:cs typeface="+mn-lt"/>
              </a:rPr>
              <a:t>EastBio</a:t>
            </a:r>
            <a:r>
              <a:rPr lang="en-US" sz="2200" dirty="0">
                <a:ea typeface="+mn-lt"/>
                <a:cs typeface="+mn-lt"/>
              </a:rPr>
              <a:t> team or academic lead for your institution.</a:t>
            </a:r>
          </a:p>
          <a:p>
            <a:endParaRPr lang="en-US" dirty="0">
              <a:ea typeface="+mn-lt"/>
              <a:cs typeface="+mn-lt"/>
            </a:endParaRPr>
          </a:p>
          <a:p>
            <a:endParaRPr lang="en-US" dirty="0">
              <a:ea typeface="+mn-lt"/>
              <a:cs typeface="+mn-lt"/>
            </a:endParaRP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2584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7 CASE Placements: Support contacts</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a:bodyPr>
          <a:lstStyle/>
          <a:p>
            <a:pPr marL="0" indent="0">
              <a:buNone/>
            </a:pPr>
            <a:r>
              <a:rPr lang="en-GB" sz="1400" dirty="0"/>
              <a:t>Stay in touch with </a:t>
            </a:r>
            <a:r>
              <a:rPr lang="en-GB" sz="1400" dirty="0" err="1"/>
              <a:t>EastBio</a:t>
            </a:r>
            <a:r>
              <a:rPr lang="en-GB" sz="1400" dirty="0"/>
              <a:t> (and/or your PhD supervisor) during your placements and never hesitate to seek support as and when needed. Useful contacts below:</a:t>
            </a:r>
            <a:endParaRPr lang="en-US" sz="1400"/>
          </a:p>
          <a:p>
            <a:pPr lvl="1">
              <a:buFont typeface="Courier New" panose="020B0604020202020204" pitchFamily="34" charset="0"/>
              <a:buChar char="o"/>
            </a:pPr>
            <a:r>
              <a:rPr lang="en-GB" sz="1400" dirty="0">
                <a:hlinkClick r:id="rId2"/>
              </a:rPr>
              <a:t>placements@eastscotbiodtp.ac.uk</a:t>
            </a:r>
            <a:r>
              <a:rPr lang="en-GB" sz="1400" dirty="0"/>
              <a:t> (</a:t>
            </a:r>
            <a:r>
              <a:rPr lang="en-GB" sz="1400" dirty="0" err="1"/>
              <a:t>EastBio</a:t>
            </a:r>
            <a:r>
              <a:rPr lang="en-GB" sz="1400" dirty="0"/>
              <a:t> Manager and/or Support Officer)</a:t>
            </a:r>
            <a:endParaRPr lang="en-US" sz="1400"/>
          </a:p>
          <a:p>
            <a:pPr lvl="1">
              <a:buFont typeface="Courier New,monospace" panose="020B0604020202020204" pitchFamily="34" charset="0"/>
              <a:buChar char="o"/>
            </a:pPr>
            <a:r>
              <a:rPr lang="en-GB" sz="1400" dirty="0">
                <a:hlinkClick r:id="rId3"/>
              </a:rPr>
              <a:t>https://biology.ed.ac.uk/eastbio/contact-us/eastbio-dtp-committees</a:t>
            </a:r>
            <a:r>
              <a:rPr lang="en-GB" sz="1400" dirty="0"/>
              <a:t> (Industry Engagement Committee)</a:t>
            </a:r>
            <a:endParaRPr lang="en-US" sz="1400"/>
          </a:p>
          <a:p>
            <a:pPr lvl="1">
              <a:buFont typeface="Courier New" panose="020B0604020202020204" pitchFamily="34" charset="0"/>
              <a:buChar char="o"/>
            </a:pPr>
            <a:r>
              <a:rPr lang="en-GB" sz="1400" dirty="0">
                <a:hlinkClick r:id="rId4"/>
              </a:rPr>
              <a:t>edi@eastscotbiodtp.ac.uk</a:t>
            </a:r>
            <a:r>
              <a:rPr lang="en-GB" sz="1400" dirty="0"/>
              <a:t> (EDI Student reps)</a:t>
            </a:r>
          </a:p>
          <a:p>
            <a:pPr lvl="1">
              <a:buFont typeface="Courier New" panose="020B0604020202020204" pitchFamily="34" charset="0"/>
              <a:buChar char="o"/>
            </a:pPr>
            <a:r>
              <a:rPr lang="en-GB" sz="1400" dirty="0">
                <a:hlinkClick r:id="rId5"/>
              </a:rPr>
              <a:t>eastbio.mhfa@eastscotbiodtp.ac.uk</a:t>
            </a:r>
            <a:r>
              <a:rPr lang="en-GB" sz="1400" dirty="0"/>
              <a:t> (</a:t>
            </a:r>
            <a:r>
              <a:rPr lang="en-GB" sz="1400" dirty="0" err="1"/>
              <a:t>EastBio</a:t>
            </a:r>
            <a:r>
              <a:rPr lang="en-GB" sz="1400" dirty="0"/>
              <a:t> Mental Health group)</a:t>
            </a:r>
          </a:p>
          <a:p>
            <a:r>
              <a:rPr lang="en-US" sz="1400" dirty="0">
                <a:ea typeface="+mn-lt"/>
                <a:cs typeface="+mn-lt"/>
              </a:rPr>
              <a:t>If you're facing a crisis during your placement, contact </a:t>
            </a:r>
            <a:r>
              <a:rPr lang="en-US" sz="1400" dirty="0">
                <a:ea typeface="+mn-lt"/>
                <a:cs typeface="+mn-lt"/>
                <a:hlinkClick r:id="rId6"/>
              </a:rPr>
              <a:t>Maria.Filippakopoulou@ed.ac.uk</a:t>
            </a:r>
            <a:r>
              <a:rPr lang="en-GB" sz="1400" dirty="0">
                <a:ea typeface="+mn-lt"/>
                <a:cs typeface="+mn-lt"/>
              </a:rPr>
              <a:t> asap</a:t>
            </a:r>
          </a:p>
          <a:p>
            <a:r>
              <a:rPr lang="en-GB" sz="1400" dirty="0"/>
              <a:t>Any change to the original CASE partner must be communicated asap to the </a:t>
            </a:r>
            <a:r>
              <a:rPr lang="en-GB" sz="1400" dirty="0" err="1"/>
              <a:t>EastBio</a:t>
            </a:r>
            <a:r>
              <a:rPr lang="en-GB" sz="1400" dirty="0"/>
              <a:t> Manager.</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9383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a:t>8 CASE Placements: Q&amp;A</a:t>
            </a:r>
            <a:endParaRPr lang="en-US"/>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fontScale="92500" lnSpcReduction="10000"/>
          </a:bodyPr>
          <a:lstStyle/>
          <a:p>
            <a:pPr marL="0" indent="0" algn="ctr">
              <a:buNone/>
            </a:pPr>
            <a:endParaRPr lang="en-GB" sz="1700" i="1" dirty="0"/>
          </a:p>
          <a:p>
            <a:pPr marL="0" indent="0" algn="ctr">
              <a:buNone/>
            </a:pPr>
            <a:r>
              <a:rPr lang="en-GB" sz="1700" i="1" dirty="0"/>
              <a:t>Thank you for listening!</a:t>
            </a:r>
            <a:endParaRPr lang="en-US" sz="1700"/>
          </a:p>
          <a:p>
            <a:pPr marL="0" indent="0" algn="ctr">
              <a:buNone/>
            </a:pPr>
            <a:endParaRPr lang="en-GB" sz="1700" dirty="0"/>
          </a:p>
          <a:p>
            <a:pPr marL="0" indent="0" algn="ctr">
              <a:buNone/>
            </a:pPr>
            <a:r>
              <a:rPr lang="en-GB" sz="1700" i="1" dirty="0"/>
              <a:t>L</a:t>
            </a:r>
            <a:r>
              <a:rPr lang="en-GB" sz="1900" i="1" dirty="0"/>
              <a:t>eave your feedback for the session via </a:t>
            </a:r>
            <a:r>
              <a:rPr lang="en-GB" sz="1900" dirty="0">
                <a:hlinkClick r:id="rId2"/>
              </a:rPr>
              <a:t>https://forms.office.com/e/ZvSS4NS0NQ</a:t>
            </a:r>
            <a:r>
              <a:rPr lang="en-GB" sz="1900" dirty="0"/>
              <a:t> by the 9 February</a:t>
            </a:r>
          </a:p>
          <a:p>
            <a:pPr marL="0" indent="0" algn="ctr">
              <a:buNone/>
            </a:pPr>
            <a:endParaRPr lang="en-GB" sz="1700" dirty="0"/>
          </a:p>
          <a:p>
            <a:pPr marL="0" indent="0" algn="ctr">
              <a:buNone/>
            </a:pPr>
            <a:r>
              <a:rPr lang="en-GB" sz="1700" i="1" dirty="0"/>
              <a:t>From 12:20 join </a:t>
            </a:r>
            <a:r>
              <a:rPr lang="en-GB" sz="1700" i="1" dirty="0" err="1"/>
              <a:t>EastBio</a:t>
            </a:r>
            <a:r>
              <a:rPr lang="en-GB" sz="1700" i="1" dirty="0"/>
              <a:t> students who will be presenting their placement experiences and answering your questions !</a:t>
            </a:r>
            <a:endParaRPr lang="en-GB" sz="1700" dirty="0"/>
          </a:p>
          <a:p>
            <a:pPr marL="0" indent="0" algn="ctr">
              <a:buNone/>
            </a:pPr>
            <a:r>
              <a:rPr lang="en-GB" sz="1700" i="1" dirty="0"/>
              <a:t>It's now time for your questions, including any submitted via the link below:</a:t>
            </a:r>
            <a:endParaRPr lang="en-US" sz="1700" dirty="0"/>
          </a:p>
          <a:p>
            <a:pPr marL="0" indent="0" algn="ctr">
              <a:buNone/>
            </a:pPr>
            <a:endParaRPr lang="en-GB" sz="1700" dirty="0">
              <a:latin typeface="Aptos"/>
              <a:ea typeface="Calibri"/>
              <a:cs typeface="Calibri"/>
            </a:endParaRPr>
          </a:p>
          <a:p>
            <a:pPr algn="ctr">
              <a:buNone/>
            </a:pPr>
            <a:r>
              <a:rPr lang="en-GB" sz="1900" dirty="0">
                <a:latin typeface="Segoe UI"/>
                <a:ea typeface="Calibri"/>
                <a:cs typeface="Segoe UI"/>
                <a:hlinkClick r:id="rId3"/>
              </a:rPr>
              <a:t>https://tinyurl.com/3zhbba7r</a:t>
            </a:r>
            <a:endParaRPr lang="en-GB" sz="1900">
              <a:latin typeface="Segoe UI"/>
              <a:ea typeface="Calibri"/>
              <a:cs typeface="Segoe UI"/>
            </a:endParaRPr>
          </a:p>
          <a:p>
            <a:pPr marL="0" indent="0" algn="ctr">
              <a:buNone/>
            </a:pPr>
            <a:endParaRPr lang="en-GB" sz="1800" i="1" dirty="0">
              <a:latin typeface="Aptos"/>
            </a:endParaRP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1159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CASE Placements – session objectives</a:t>
            </a:r>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a:bodyPr>
          <a:lstStyle/>
          <a:p>
            <a:r>
              <a:rPr lang="en-GB" sz="2400" dirty="0"/>
              <a:t>What</a:t>
            </a:r>
          </a:p>
          <a:p>
            <a:r>
              <a:rPr lang="en-GB" sz="2400"/>
              <a:t>Why</a:t>
            </a:r>
            <a:endParaRPr lang="en-GB" sz="2400" dirty="0"/>
          </a:p>
          <a:p>
            <a:r>
              <a:rPr lang="en-GB" sz="2400" dirty="0"/>
              <a:t>Building blocks</a:t>
            </a:r>
          </a:p>
          <a:p>
            <a:r>
              <a:rPr lang="en-GB" sz="2400" dirty="0"/>
              <a:t>Requirements</a:t>
            </a:r>
          </a:p>
          <a:p>
            <a:r>
              <a:rPr lang="en-GB" sz="2400" dirty="0"/>
              <a:t>Support</a:t>
            </a:r>
          </a:p>
          <a:p>
            <a:r>
              <a:rPr lang="en-GB" sz="2400" dirty="0"/>
              <a:t>Q&amp;A</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795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1 CASE Placements: What are they?</a:t>
            </a:r>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a:bodyPr>
          <a:lstStyle/>
          <a:p>
            <a:r>
              <a:rPr lang="en-GB" sz="2400" dirty="0"/>
              <a:t>Mandatory programme requirement for funded students on a CASE studentship</a:t>
            </a:r>
            <a:endParaRPr lang="en-US" dirty="0"/>
          </a:p>
          <a:p>
            <a:r>
              <a:rPr lang="en-GB" sz="2400" dirty="0"/>
              <a:t>Based on the PhD CASE agreement between your host institution and the CASE partner organisation</a:t>
            </a:r>
          </a:p>
          <a:p>
            <a:r>
              <a:rPr lang="en-GB" sz="2400" dirty="0"/>
              <a:t>Integral part of your PhD project</a:t>
            </a:r>
          </a:p>
          <a:p>
            <a:r>
              <a:rPr lang="en-GB" sz="2400" dirty="0"/>
              <a:t>Placement on the CASE partner premises between 3 and 18 months long</a:t>
            </a:r>
          </a:p>
          <a:p>
            <a:r>
              <a:rPr lang="en-GB" sz="2400" dirty="0"/>
              <a:t>Held between the first and the third year of your PhD</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5907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E9854-C364-9720-9A3B-FD96F22DF524}"/>
              </a:ext>
            </a:extLst>
          </p:cNvPr>
          <p:cNvSpPr>
            <a:spLocks noGrp="1"/>
          </p:cNvSpPr>
          <p:nvPr>
            <p:ph type="title"/>
          </p:nvPr>
        </p:nvSpPr>
        <p:spPr/>
        <p:txBody>
          <a:bodyPr/>
          <a:lstStyle/>
          <a:p>
            <a:r>
              <a:rPr lang="en-GB" sz="4800" dirty="0"/>
              <a:t>1 CASE Placements: What are they?</a:t>
            </a:r>
            <a:endParaRPr lang="en-US" dirty="0"/>
          </a:p>
        </p:txBody>
      </p:sp>
      <p:sp>
        <p:nvSpPr>
          <p:cNvPr id="3" name="Content Placeholder 2">
            <a:extLst>
              <a:ext uri="{FF2B5EF4-FFF2-40B4-BE49-F238E27FC236}">
                <a16:creationId xmlns:a16="http://schemas.microsoft.com/office/drawing/2014/main" id="{B3E83248-931A-7A86-5FFE-07BAADE11EFE}"/>
              </a:ext>
            </a:extLst>
          </p:cNvPr>
          <p:cNvSpPr>
            <a:spLocks noGrp="1"/>
          </p:cNvSpPr>
          <p:nvPr>
            <p:ph idx="1"/>
          </p:nvPr>
        </p:nvSpPr>
        <p:spPr/>
        <p:txBody>
          <a:bodyPr vert="horz" lIns="91440" tIns="45720" rIns="91440" bIns="45720" rtlCol="0" anchor="t">
            <a:normAutofit/>
          </a:bodyPr>
          <a:lstStyle/>
          <a:p>
            <a:pPr marL="0" indent="0">
              <a:buNone/>
            </a:pPr>
            <a:r>
              <a:rPr lang="en-GB" dirty="0"/>
              <a:t>Examples of CASE partners:</a:t>
            </a:r>
          </a:p>
          <a:p>
            <a:pPr marL="0" indent="0">
              <a:buNone/>
            </a:pPr>
            <a:endParaRPr lang="en-GB" dirty="0"/>
          </a:p>
        </p:txBody>
      </p:sp>
      <p:graphicFrame>
        <p:nvGraphicFramePr>
          <p:cNvPr id="5" name="Table 4">
            <a:extLst>
              <a:ext uri="{FF2B5EF4-FFF2-40B4-BE49-F238E27FC236}">
                <a16:creationId xmlns:a16="http://schemas.microsoft.com/office/drawing/2014/main" id="{9A0F802E-C585-3EEF-3A9D-0330DE277FC9}"/>
              </a:ext>
            </a:extLst>
          </p:cNvPr>
          <p:cNvGraphicFramePr>
            <a:graphicFrameLocks noGrp="1"/>
          </p:cNvGraphicFramePr>
          <p:nvPr>
            <p:extLst>
              <p:ext uri="{D42A27DB-BD31-4B8C-83A1-F6EECF244321}">
                <p14:modId xmlns:p14="http://schemas.microsoft.com/office/powerpoint/2010/main" val="696571023"/>
              </p:ext>
            </p:extLst>
          </p:nvPr>
        </p:nvGraphicFramePr>
        <p:xfrm>
          <a:off x="1369540" y="2409567"/>
          <a:ext cx="8416822" cy="4221608"/>
        </p:xfrm>
        <a:graphic>
          <a:graphicData uri="http://schemas.openxmlformats.org/drawingml/2006/table">
            <a:tbl>
              <a:tblPr bandRow="1">
                <a:tableStyleId>{5C22544A-7EE6-4342-B048-85BDC9FD1C3A}</a:tableStyleId>
              </a:tblPr>
              <a:tblGrid>
                <a:gridCol w="4208411">
                  <a:extLst>
                    <a:ext uri="{9D8B030D-6E8A-4147-A177-3AD203B41FA5}">
                      <a16:colId xmlns:a16="http://schemas.microsoft.com/office/drawing/2014/main" val="2459635445"/>
                    </a:ext>
                  </a:extLst>
                </a:gridCol>
                <a:gridCol w="4208411">
                  <a:extLst>
                    <a:ext uri="{9D8B030D-6E8A-4147-A177-3AD203B41FA5}">
                      <a16:colId xmlns:a16="http://schemas.microsoft.com/office/drawing/2014/main" val="1949715441"/>
                    </a:ext>
                  </a:extLst>
                </a:gridCol>
              </a:tblGrid>
              <a:tr h="4221608">
                <a:tc>
                  <a:txBody>
                    <a:bodyPr/>
                    <a:lstStyle/>
                    <a:p>
                      <a:pPr marL="342900" lvl="0" indent="-342900" algn="l" fontAlgn="base">
                        <a:lnSpc>
                          <a:spcPts val="2175"/>
                        </a:lnSpc>
                        <a:buFont typeface="Arial" panose="020B0604020202020204" pitchFamily="34" charset="0"/>
                        <a:buChar char="•"/>
                      </a:pPr>
                      <a:r>
                        <a:rPr lang="en-GB" sz="1800" b="0" i="1" u="none" strike="noStrike" dirty="0">
                          <a:solidFill>
                            <a:schemeClr val="tx2">
                              <a:lumMod val="90000"/>
                              <a:lumOff val="10000"/>
                            </a:schemeClr>
                          </a:solidFill>
                          <a:effectLst/>
                          <a:latin typeface="Calibri"/>
                        </a:rPr>
                        <a:t>AB VISTA</a:t>
                      </a:r>
                      <a:endParaRPr lang="en-GB" sz="1400" b="1" i="0">
                        <a:solidFill>
                          <a:schemeClr val="tx2">
                            <a:lumMod val="90000"/>
                            <a:lumOff val="10000"/>
                          </a:schemeClr>
                        </a:solidFill>
                        <a:effectLst/>
                        <a:latin typeface="Calibri"/>
                      </a:endParaRPr>
                    </a:p>
                    <a:p>
                      <a:pPr marL="342900" lvl="0" indent="-342900" algn="l" fontAlgn="base">
                        <a:lnSpc>
                          <a:spcPts val="2175"/>
                        </a:lnSpc>
                        <a:buFont typeface="Arial" panose="020B0604020202020204" pitchFamily="34" charset="0"/>
                        <a:buChar char="•"/>
                      </a:pPr>
                      <a:r>
                        <a:rPr lang="en-GB" sz="1800" b="0" i="1" u="none" strike="noStrike" err="1">
                          <a:solidFill>
                            <a:schemeClr val="tx2">
                              <a:lumMod val="90000"/>
                              <a:lumOff val="10000"/>
                            </a:schemeClr>
                          </a:solidFill>
                          <a:effectLst/>
                          <a:latin typeface="Calibri"/>
                        </a:rPr>
                        <a:t>Aparito</a:t>
                      </a:r>
                      <a:r>
                        <a:rPr lang="en-GB" sz="1800" b="0" i="1" u="none" strike="noStrike" dirty="0">
                          <a:solidFill>
                            <a:schemeClr val="tx2">
                              <a:lumMod val="90000"/>
                              <a:lumOff val="10000"/>
                            </a:schemeClr>
                          </a:solidFill>
                          <a:effectLst/>
                          <a:latin typeface="Calibri"/>
                        </a:rPr>
                        <a:t> Ltd.</a:t>
                      </a:r>
                      <a:endParaRPr lang="en-GB" sz="1400" b="1" i="0">
                        <a:solidFill>
                          <a:schemeClr val="tx2">
                            <a:lumMod val="90000"/>
                            <a:lumOff val="10000"/>
                          </a:schemeClr>
                        </a:solidFill>
                        <a:effectLst/>
                        <a:latin typeface="Calibri"/>
                      </a:endParaRPr>
                    </a:p>
                    <a:p>
                      <a:pPr marL="342900" lvl="0" indent="-342900" algn="l" fontAlgn="base">
                        <a:lnSpc>
                          <a:spcPts val="2175"/>
                        </a:lnSpc>
                        <a:buFont typeface="Arial" panose="020B0604020202020204" pitchFamily="34" charset="0"/>
                        <a:buChar char="•"/>
                      </a:pPr>
                      <a:r>
                        <a:rPr lang="en-GB" sz="1800" b="0" i="1" u="none" strike="noStrike" dirty="0">
                          <a:solidFill>
                            <a:schemeClr val="tx2">
                              <a:lumMod val="90000"/>
                              <a:lumOff val="10000"/>
                            </a:schemeClr>
                          </a:solidFill>
                          <a:effectLst/>
                          <a:latin typeface="Calibri"/>
                        </a:rPr>
                        <a:t>Forestry and Land Scotland</a:t>
                      </a:r>
                      <a:endParaRPr lang="en-GB" sz="1400" b="1" i="0">
                        <a:solidFill>
                          <a:schemeClr val="tx2">
                            <a:lumMod val="90000"/>
                            <a:lumOff val="10000"/>
                          </a:schemeClr>
                        </a:solidFill>
                        <a:effectLst/>
                        <a:latin typeface="Calibri"/>
                      </a:endParaRPr>
                    </a:p>
                    <a:p>
                      <a:pPr marL="342900" lvl="0" indent="-342900" algn="l" fontAlgn="base">
                        <a:lnSpc>
                          <a:spcPts val="2175"/>
                        </a:lnSpc>
                        <a:buFont typeface="Arial" panose="020B0604020202020204" pitchFamily="34" charset="0"/>
                        <a:buChar char="•"/>
                      </a:pPr>
                      <a:r>
                        <a:rPr lang="en-GB" sz="1800" b="0" i="1" u="none" strike="noStrike" err="1">
                          <a:solidFill>
                            <a:schemeClr val="tx2">
                              <a:lumMod val="90000"/>
                              <a:lumOff val="10000"/>
                            </a:schemeClr>
                          </a:solidFill>
                          <a:effectLst/>
                          <a:latin typeface="Calibri"/>
                        </a:rPr>
                        <a:t>Nevrargenics</a:t>
                      </a:r>
                      <a:r>
                        <a:rPr lang="en-GB" sz="1800" b="0" i="1" u="none" strike="noStrike" dirty="0">
                          <a:solidFill>
                            <a:schemeClr val="tx2">
                              <a:lumMod val="90000"/>
                              <a:lumOff val="10000"/>
                            </a:schemeClr>
                          </a:solidFill>
                          <a:effectLst/>
                          <a:latin typeface="Calibri"/>
                        </a:rPr>
                        <a:t> Ltd.</a:t>
                      </a:r>
                      <a:endParaRPr lang="en-GB" sz="1400" b="1" i="0">
                        <a:solidFill>
                          <a:schemeClr val="tx2">
                            <a:lumMod val="90000"/>
                            <a:lumOff val="10000"/>
                          </a:schemeClr>
                        </a:solidFill>
                        <a:effectLst/>
                        <a:latin typeface="Calibri"/>
                      </a:endParaRPr>
                    </a:p>
                    <a:p>
                      <a:pPr marL="342900" lvl="0" indent="-342900" algn="l" fontAlgn="base">
                        <a:lnSpc>
                          <a:spcPts val="2175"/>
                        </a:lnSpc>
                        <a:buFont typeface="Arial" panose="020B0604020202020204" pitchFamily="34" charset="0"/>
                        <a:buChar char="•"/>
                      </a:pPr>
                      <a:r>
                        <a:rPr lang="en-GB" sz="1800" b="0" i="1" u="none" strike="noStrike" dirty="0">
                          <a:solidFill>
                            <a:schemeClr val="tx2">
                              <a:lumMod val="90000"/>
                              <a:lumOff val="10000"/>
                            </a:schemeClr>
                          </a:solidFill>
                          <a:effectLst/>
                          <a:latin typeface="Calibri"/>
                        </a:rPr>
                        <a:t>Cairn Research Ltd.</a:t>
                      </a:r>
                      <a:endParaRPr lang="en-GB" sz="1400" b="1" i="0">
                        <a:solidFill>
                          <a:schemeClr val="tx2">
                            <a:lumMod val="90000"/>
                            <a:lumOff val="10000"/>
                          </a:schemeClr>
                        </a:solidFill>
                        <a:effectLst/>
                        <a:latin typeface="Calibri"/>
                      </a:endParaRPr>
                    </a:p>
                    <a:p>
                      <a:pPr marL="342900" lvl="0" indent="-342900" algn="l" fontAlgn="base">
                        <a:lnSpc>
                          <a:spcPts val="2175"/>
                        </a:lnSpc>
                        <a:buFont typeface="Arial" panose="020B0604020202020204" pitchFamily="34" charset="0"/>
                        <a:buChar char="•"/>
                      </a:pPr>
                      <a:r>
                        <a:rPr lang="en-GB" sz="1800" b="0" i="1" u="none" strike="noStrike" dirty="0">
                          <a:solidFill>
                            <a:schemeClr val="tx2">
                              <a:lumMod val="90000"/>
                              <a:lumOff val="10000"/>
                            </a:schemeClr>
                          </a:solidFill>
                          <a:effectLst/>
                          <a:latin typeface="Calibri"/>
                        </a:rPr>
                        <a:t>Veterinary Medicines Directorate</a:t>
                      </a:r>
                    </a:p>
                    <a:p>
                      <a:pPr marL="342900" lvl="0" indent="-342900" algn="l">
                        <a:lnSpc>
                          <a:spcPts val="2175"/>
                        </a:lnSpc>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Edward </a:t>
                      </a:r>
                      <a:r>
                        <a:rPr lang="en-GB" sz="1800" b="0" i="1" u="none" strike="noStrike" noProof="0" err="1">
                          <a:solidFill>
                            <a:schemeClr val="tx2">
                              <a:lumMod val="90000"/>
                              <a:lumOff val="10000"/>
                            </a:schemeClr>
                          </a:solidFill>
                          <a:effectLst/>
                          <a:latin typeface="Calibri"/>
                        </a:rPr>
                        <a:t>Vinison</a:t>
                      </a:r>
                      <a:r>
                        <a:rPr lang="en-GB" sz="1800" b="0" i="1" u="none" strike="noStrike" noProof="0" dirty="0">
                          <a:solidFill>
                            <a:schemeClr val="tx2">
                              <a:lumMod val="90000"/>
                              <a:lumOff val="10000"/>
                            </a:schemeClr>
                          </a:solidFill>
                          <a:effectLst/>
                          <a:latin typeface="Calibri"/>
                        </a:rPr>
                        <a:t> Ltd.</a:t>
                      </a:r>
                      <a:endParaRPr lang="en-GB" sz="1800" b="0" i="0" u="none" strike="noStrike" noProof="0">
                        <a:solidFill>
                          <a:schemeClr val="tx2">
                            <a:lumMod val="90000"/>
                            <a:lumOff val="10000"/>
                          </a:schemeClr>
                        </a:solidFill>
                        <a:effectLst/>
                        <a:latin typeface="Calibri"/>
                      </a:endParaRPr>
                    </a:p>
                    <a:p>
                      <a:pPr marL="342900" lvl="0" indent="-342900" algn="l">
                        <a:lnSpc>
                          <a:spcPts val="2175"/>
                        </a:lnSpc>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Syngenta Ltd.</a:t>
                      </a:r>
                      <a:endParaRPr lang="en-GB" sz="1800" b="0" i="0" u="none" strike="noStrike" noProof="0">
                        <a:solidFill>
                          <a:schemeClr val="tx2">
                            <a:lumMod val="90000"/>
                            <a:lumOff val="10000"/>
                          </a:schemeClr>
                        </a:solidFill>
                        <a:effectLst/>
                        <a:latin typeface="Calibri"/>
                      </a:endParaRPr>
                    </a:p>
                    <a:p>
                      <a:pPr marL="342900" lvl="0" indent="-342900" algn="l">
                        <a:lnSpc>
                          <a:spcPts val="2175"/>
                        </a:lnSpc>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Birds Eye Ltd.</a:t>
                      </a:r>
                      <a:endParaRPr lang="en-GB" sz="1800" b="0" i="0" u="none" strike="noStrike" noProof="0">
                        <a:solidFill>
                          <a:schemeClr val="tx2">
                            <a:lumMod val="90000"/>
                            <a:lumOff val="10000"/>
                          </a:schemeClr>
                        </a:solidFill>
                        <a:effectLst/>
                        <a:latin typeface="Calibri"/>
                      </a:endParaRPr>
                    </a:p>
                    <a:p>
                      <a:pPr marL="342900" lvl="0" indent="-342900" algn="l">
                        <a:lnSpc>
                          <a:spcPts val="2175"/>
                        </a:lnSpc>
                        <a:buClr>
                          <a:srgbClr val="000000"/>
                        </a:buClr>
                        <a:buFont typeface="Arial,Sans-Serif" panose="020B0604020202020204" pitchFamily="34" charset="0"/>
                        <a:buChar char="•"/>
                      </a:pPr>
                      <a:r>
                        <a:rPr lang="en-GB" sz="1800" b="0" i="1" u="none" strike="noStrike" noProof="0" err="1">
                          <a:solidFill>
                            <a:schemeClr val="tx2">
                              <a:lumMod val="90000"/>
                              <a:lumOff val="10000"/>
                            </a:schemeClr>
                          </a:solidFill>
                          <a:effectLst/>
                          <a:latin typeface="Calibri"/>
                        </a:rPr>
                        <a:t>EpitogenX</a:t>
                      </a:r>
                      <a:endParaRPr lang="en-GB" sz="1800" b="0" i="0" u="none" strike="noStrike" noProof="0">
                        <a:solidFill>
                          <a:schemeClr val="tx2">
                            <a:lumMod val="90000"/>
                            <a:lumOff val="10000"/>
                          </a:schemeClr>
                        </a:solidFill>
                        <a:effectLst/>
                        <a:latin typeface="Calibri"/>
                      </a:endParaRPr>
                    </a:p>
                    <a:p>
                      <a:pPr marL="342900" lvl="0" indent="-342900" algn="l">
                        <a:lnSpc>
                          <a:spcPts val="2175"/>
                        </a:lnSpc>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Ace Aquatec</a:t>
                      </a:r>
                      <a:endParaRPr lang="en-GB" sz="1800" b="0" i="0" u="none" strike="noStrike" noProof="0">
                        <a:solidFill>
                          <a:schemeClr val="tx2">
                            <a:lumMod val="90000"/>
                            <a:lumOff val="10000"/>
                          </a:schemeClr>
                        </a:solidFill>
                        <a:effectLst/>
                        <a:latin typeface="Calibri"/>
                      </a:endParaRPr>
                    </a:p>
                    <a:p>
                      <a:pPr marL="342900" lvl="0" indent="-342900" algn="l">
                        <a:lnSpc>
                          <a:spcPts val="2175"/>
                        </a:lnSpc>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PIC (UK) Ltd.</a:t>
                      </a:r>
                      <a:endParaRPr lang="en-US" sz="1800" b="0" i="0" u="none" strike="noStrike" noProof="0">
                        <a:solidFill>
                          <a:schemeClr val="tx2">
                            <a:lumMod val="90000"/>
                            <a:lumOff val="10000"/>
                          </a:schemeClr>
                        </a:solidFill>
                        <a:effectLst/>
                        <a:latin typeface="Calibri"/>
                      </a:endParaRP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err="1">
                          <a:solidFill>
                            <a:schemeClr val="tx2">
                              <a:lumMod val="90000"/>
                              <a:lumOff val="10000"/>
                            </a:schemeClr>
                          </a:solidFill>
                          <a:effectLst/>
                          <a:latin typeface="Calibri"/>
                        </a:rPr>
                        <a:t>Aquanetix</a:t>
                      </a:r>
                      <a:r>
                        <a:rPr lang="en-GB" sz="1800" b="0" i="1" u="none" strike="noStrike" noProof="0" dirty="0">
                          <a:solidFill>
                            <a:schemeClr val="tx2">
                              <a:lumMod val="90000"/>
                              <a:lumOff val="10000"/>
                            </a:schemeClr>
                          </a:solidFill>
                          <a:effectLst/>
                          <a:latin typeface="Calibri"/>
                        </a:rPr>
                        <a:t> Ltd</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err="1">
                          <a:solidFill>
                            <a:schemeClr val="tx2">
                              <a:lumMod val="90000"/>
                              <a:lumOff val="10000"/>
                            </a:schemeClr>
                          </a:solidFill>
                          <a:effectLst/>
                          <a:latin typeface="Calibri"/>
                        </a:rPr>
                        <a:t>Tocris</a:t>
                      </a:r>
                      <a:r>
                        <a:rPr lang="en-GB" sz="1800" b="0" i="1" u="none" strike="noStrike" noProof="0" dirty="0">
                          <a:solidFill>
                            <a:schemeClr val="tx2">
                              <a:lumMod val="90000"/>
                              <a:lumOff val="10000"/>
                            </a:schemeClr>
                          </a:solidFill>
                          <a:effectLst/>
                          <a:latin typeface="Calibri"/>
                        </a:rPr>
                        <a:t> Cookson Ltd.</a:t>
                      </a:r>
                    </a:p>
                  </a:txBody>
                  <a:tcPr>
                    <a:lnL w="9944" cap="flat" cmpd="sng" algn="ctr">
                      <a:solidFill>
                        <a:srgbClr val="FFFFFF"/>
                      </a:solidFill>
                      <a:prstDash val="solid"/>
                      <a:round/>
                      <a:headEnd type="none" w="med" len="med"/>
                      <a:tailEnd type="none" w="med" len="med"/>
                    </a:lnL>
                    <a:lnR w="9944" cap="flat" cmpd="sng" algn="ctr">
                      <a:solidFill>
                        <a:srgbClr val="FFFFFF"/>
                      </a:solidFill>
                      <a:prstDash val="solid"/>
                      <a:round/>
                      <a:headEnd type="none" w="med" len="med"/>
                      <a:tailEnd type="none" w="med" len="med"/>
                    </a:lnR>
                    <a:lnT w="9944" cap="flat" cmpd="sng" algn="ctr">
                      <a:solidFill>
                        <a:srgbClr val="FFFFFF"/>
                      </a:solidFill>
                      <a:prstDash val="solid"/>
                      <a:round/>
                      <a:headEnd type="none" w="med" len="med"/>
                      <a:tailEnd type="none" w="med" len="med"/>
                    </a:lnT>
                    <a:lnB w="29842" cap="flat" cmpd="sng" algn="ctr">
                      <a:solidFill>
                        <a:srgbClr val="FFFFFF"/>
                      </a:solidFill>
                      <a:prstDash val="solid"/>
                      <a:round/>
                      <a:headEnd type="none" w="med" len="med"/>
                      <a:tailEnd type="none" w="med" len="med"/>
                    </a:lnB>
                    <a:solidFill>
                      <a:srgbClr val="FFFFFF"/>
                    </a:solidFill>
                  </a:tcPr>
                </a:tc>
                <a:tc>
                  <a:txBody>
                    <a:bodyPr/>
                    <a:lstStyle/>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err="1">
                          <a:solidFill>
                            <a:schemeClr val="tx2">
                              <a:lumMod val="90000"/>
                              <a:lumOff val="10000"/>
                            </a:schemeClr>
                          </a:solidFill>
                          <a:effectLst/>
                          <a:latin typeface="Calibri"/>
                        </a:rPr>
                        <a:t>BioAscent</a:t>
                      </a:r>
                      <a:r>
                        <a:rPr lang="en-GB" sz="1800" b="0" i="1" u="none" strike="noStrike" noProof="0" dirty="0">
                          <a:solidFill>
                            <a:schemeClr val="tx2">
                              <a:lumMod val="90000"/>
                              <a:lumOff val="10000"/>
                            </a:schemeClr>
                          </a:solidFill>
                          <a:effectLst/>
                          <a:latin typeface="Calibri"/>
                        </a:rPr>
                        <a:t> </a:t>
                      </a:r>
                      <a:r>
                        <a:rPr lang="en-GB" sz="1800" b="0" i="1" u="none" strike="noStrike" noProof="0" err="1">
                          <a:solidFill>
                            <a:schemeClr val="tx2">
                              <a:lumMod val="90000"/>
                              <a:lumOff val="10000"/>
                            </a:schemeClr>
                          </a:solidFill>
                          <a:effectLst/>
                          <a:latin typeface="Calibri"/>
                        </a:rPr>
                        <a:t>Discovey</a:t>
                      </a:r>
                      <a:r>
                        <a:rPr lang="en-GB" sz="1800" b="0" i="1" u="none" strike="noStrike" noProof="0" dirty="0">
                          <a:solidFill>
                            <a:schemeClr val="tx2">
                              <a:lumMod val="90000"/>
                              <a:lumOff val="10000"/>
                            </a:schemeClr>
                          </a:solidFill>
                          <a:effectLst/>
                          <a:latin typeface="Calibri"/>
                        </a:rPr>
                        <a:t> Ltd.</a:t>
                      </a:r>
                      <a:endParaRPr lang="en-US" i="1">
                        <a:solidFill>
                          <a:schemeClr val="tx2">
                            <a:lumMod val="90000"/>
                            <a:lumOff val="10000"/>
                          </a:schemeClr>
                        </a:solidFill>
                      </a:endParaRP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Cairn Research Ltd.</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Zoetis Ltd.</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err="1">
                          <a:solidFill>
                            <a:schemeClr val="tx2">
                              <a:lumMod val="90000"/>
                              <a:lumOff val="10000"/>
                            </a:schemeClr>
                          </a:solidFill>
                          <a:effectLst/>
                          <a:latin typeface="Calibri"/>
                        </a:rPr>
                        <a:t>Cypralis</a:t>
                      </a:r>
                      <a:r>
                        <a:rPr lang="en-GB" sz="1800" b="0" i="1" u="none" strike="noStrike" noProof="0" dirty="0">
                          <a:solidFill>
                            <a:schemeClr val="tx2">
                              <a:lumMod val="90000"/>
                              <a:lumOff val="10000"/>
                            </a:schemeClr>
                          </a:solidFill>
                          <a:effectLst/>
                          <a:latin typeface="Calibri"/>
                        </a:rPr>
                        <a:t> Ltd.</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MSD animal health</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SEM Energy</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Genus plc</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Fujifilm Diosynth Biotechnologies UK</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Mole Valley Feed Solutions Ltd.</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Mikota Ltd.</a:t>
                      </a:r>
                    </a:p>
                    <a:p>
                      <a:pPr marL="285750" marR="0" lvl="0" indent="-285750" algn="l">
                        <a:lnSpc>
                          <a:spcPct val="100000"/>
                        </a:lnSpc>
                        <a:spcBef>
                          <a:spcPct val="20000"/>
                        </a:spcBef>
                        <a:spcAft>
                          <a:spcPts val="0"/>
                        </a:spcAft>
                        <a:buClr>
                          <a:srgbClr val="000000"/>
                        </a:buClr>
                        <a:buFont typeface="Arial,Sans-Serif" panose="020B0604020202020204" pitchFamily="34" charset="0"/>
                        <a:buChar char="•"/>
                      </a:pPr>
                      <a:r>
                        <a:rPr lang="en-GB" sz="1800" b="0" i="1" u="none" strike="noStrike" noProof="0" dirty="0">
                          <a:solidFill>
                            <a:schemeClr val="tx2">
                              <a:lumMod val="90000"/>
                              <a:lumOff val="10000"/>
                            </a:schemeClr>
                          </a:solidFill>
                          <a:effectLst/>
                          <a:latin typeface="Calibri"/>
                        </a:rPr>
                        <a:t>Zenith AI</a:t>
                      </a:r>
                    </a:p>
                    <a:p>
                      <a:pPr marL="342900" lvl="0" indent="-342900" algn="l">
                        <a:lnSpc>
                          <a:spcPts val="2175"/>
                        </a:lnSpc>
                        <a:buFont typeface="Arial" panose="020B0604020202020204" pitchFamily="34" charset="0"/>
                        <a:buChar char="•"/>
                      </a:pPr>
                      <a:endParaRPr lang="en-GB" sz="1800" b="0" i="1" u="none" strike="noStrike" dirty="0">
                        <a:solidFill>
                          <a:schemeClr val="tx2">
                            <a:lumMod val="90000"/>
                            <a:lumOff val="10000"/>
                          </a:schemeClr>
                        </a:solidFill>
                        <a:effectLst/>
                        <a:latin typeface="Calibri"/>
                      </a:endParaRPr>
                    </a:p>
                  </a:txBody>
                  <a:tcPr>
                    <a:lnL w="9944" cap="flat" cmpd="sng" algn="ctr">
                      <a:solidFill>
                        <a:srgbClr val="FFFFFF"/>
                      </a:solidFill>
                      <a:prstDash val="solid"/>
                      <a:round/>
                      <a:headEnd type="none" w="med" len="med"/>
                      <a:tailEnd type="none" w="med" len="med"/>
                    </a:lnL>
                    <a:lnR w="9944" cap="flat" cmpd="sng" algn="ctr">
                      <a:solidFill>
                        <a:srgbClr val="FFFFFF"/>
                      </a:solidFill>
                      <a:prstDash val="solid"/>
                      <a:round/>
                      <a:headEnd type="none" w="med" len="med"/>
                      <a:tailEnd type="none" w="med" len="med"/>
                    </a:lnR>
                    <a:lnT w="9944" cap="flat" cmpd="sng" algn="ctr">
                      <a:solidFill>
                        <a:srgbClr val="FFFFFF"/>
                      </a:solidFill>
                      <a:prstDash val="solid"/>
                      <a:round/>
                      <a:headEnd type="none" w="med" len="med"/>
                      <a:tailEnd type="none" w="med" len="med"/>
                    </a:lnT>
                    <a:lnB w="29842" cap="flat" cmpd="sng" algn="ctr">
                      <a:solidFill>
                        <a:srgbClr val="FFFFFF"/>
                      </a:solidFill>
                      <a:prstDash val="solid"/>
                      <a:round/>
                      <a:headEnd type="none" w="med" len="med"/>
                      <a:tailEnd type="none" w="med" len="med"/>
                    </a:lnB>
                    <a:solidFill>
                      <a:srgbClr val="FFFFFF"/>
                    </a:solidFill>
                  </a:tcPr>
                </a:tc>
                <a:extLst>
                  <a:ext uri="{0D108BD9-81ED-4DB2-BD59-A6C34878D82A}">
                    <a16:rowId xmlns:a16="http://schemas.microsoft.com/office/drawing/2014/main" val="1619623844"/>
                  </a:ext>
                </a:extLst>
              </a:tr>
            </a:tbl>
          </a:graphicData>
        </a:graphic>
      </p:graphicFrame>
    </p:spTree>
    <p:extLst>
      <p:ext uri="{BB962C8B-B14F-4D97-AF65-F5344CB8AC3E}">
        <p14:creationId xmlns:p14="http://schemas.microsoft.com/office/powerpoint/2010/main" val="2683238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2 CASE Placements: Why do a placement?</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a:bodyPr>
          <a:lstStyle/>
          <a:p>
            <a:pPr marL="285750" indent="-285750">
              <a:lnSpc>
                <a:spcPct val="100000"/>
              </a:lnSpc>
              <a:spcBef>
                <a:spcPts val="0"/>
              </a:spcBef>
              <a:buFont typeface="Arial,Sans-Serif" panose="020B0604020202020204" pitchFamily="34" charset="0"/>
            </a:pPr>
            <a:r>
              <a:rPr lang="en-GB" sz="2400" dirty="0">
                <a:latin typeface="Calibri"/>
                <a:ea typeface="Calibri"/>
                <a:cs typeface="Calibri"/>
              </a:rPr>
              <a:t>Because the funder requires it</a:t>
            </a:r>
            <a:endParaRPr lang="en-US" sz="2400" dirty="0">
              <a:latin typeface="Calibri"/>
              <a:ea typeface="Calibri"/>
              <a:cs typeface="Calibri"/>
            </a:endParaRPr>
          </a:p>
          <a:p>
            <a:pPr marL="285750" indent="-285750">
              <a:lnSpc>
                <a:spcPct val="100000"/>
              </a:lnSpc>
              <a:spcBef>
                <a:spcPts val="0"/>
              </a:spcBef>
              <a:buFont typeface="Arial,Sans-Serif" panose="020B0604020202020204" pitchFamily="34" charset="0"/>
            </a:pPr>
            <a:r>
              <a:rPr lang="en-GB" sz="2400" dirty="0">
                <a:latin typeface="Calibri"/>
                <a:ea typeface="Calibri"/>
                <a:cs typeface="Calibri"/>
              </a:rPr>
              <a:t>Because it is a mandatory programme requirement</a:t>
            </a:r>
            <a:endParaRPr lang="en-US" sz="2400" dirty="0">
              <a:latin typeface="Calibri"/>
              <a:ea typeface="Calibri"/>
              <a:cs typeface="Calibri"/>
            </a:endParaRPr>
          </a:p>
          <a:p>
            <a:pPr marL="285750" indent="-285750">
              <a:lnSpc>
                <a:spcPct val="100000"/>
              </a:lnSpc>
              <a:spcBef>
                <a:spcPts val="0"/>
              </a:spcBef>
              <a:buFont typeface="Arial,Sans-Serif" panose="020B0604020202020204" pitchFamily="34" charset="0"/>
            </a:pPr>
            <a:r>
              <a:rPr lang="en-GB" sz="2400" dirty="0">
                <a:latin typeface="Calibri"/>
                <a:ea typeface="Calibri"/>
                <a:cs typeface="Calibri"/>
              </a:rPr>
              <a:t>Because it aligns with the UKRI vision for researcher skills development</a:t>
            </a:r>
            <a:endParaRPr lang="en-US" sz="2400" dirty="0">
              <a:latin typeface="Calibri"/>
              <a:ea typeface="Calibri"/>
              <a:cs typeface="Calibri"/>
            </a:endParaRPr>
          </a:p>
          <a:p>
            <a:pPr marL="285750" indent="-285750">
              <a:lnSpc>
                <a:spcPct val="100000"/>
              </a:lnSpc>
              <a:spcBef>
                <a:spcPts val="0"/>
              </a:spcBef>
              <a:buFont typeface="Arial,Sans-Serif" panose="020B0604020202020204" pitchFamily="34" charset="0"/>
            </a:pPr>
            <a:r>
              <a:rPr lang="en-GB" sz="2400" dirty="0">
                <a:latin typeface="Calibri"/>
                <a:ea typeface="Calibri"/>
                <a:cs typeface="Calibri"/>
              </a:rPr>
              <a:t>Because it forms integral part of your PhD</a:t>
            </a:r>
            <a:endParaRPr lang="en-US" sz="2400" dirty="0">
              <a:latin typeface="Calibri"/>
              <a:ea typeface="Calibri"/>
              <a:cs typeface="Calibri"/>
            </a:endParaRPr>
          </a:p>
          <a:p>
            <a:pPr marL="285750" indent="-285750">
              <a:lnSpc>
                <a:spcPct val="100000"/>
              </a:lnSpc>
              <a:spcBef>
                <a:spcPts val="0"/>
              </a:spcBef>
              <a:buFont typeface="Arial,Sans-Serif" panose="020B0604020202020204" pitchFamily="34" charset="0"/>
            </a:pPr>
            <a:r>
              <a:rPr lang="en-GB" sz="2400" dirty="0">
                <a:latin typeface="Calibri"/>
                <a:ea typeface="Calibri"/>
                <a:cs typeface="Calibri"/>
              </a:rPr>
              <a:t>Because it gives considerable career-related advantages, whether in academia or beyond</a:t>
            </a:r>
          </a:p>
          <a:p>
            <a:pPr marL="285750" indent="-285750">
              <a:lnSpc>
                <a:spcPct val="100000"/>
              </a:lnSpc>
              <a:spcBef>
                <a:spcPts val="0"/>
              </a:spcBef>
              <a:buFont typeface="Arial,Sans-Serif" panose="020B0604020202020204" pitchFamily="34" charset="0"/>
            </a:pPr>
            <a:r>
              <a:rPr lang="en-GB" sz="2400" dirty="0">
                <a:latin typeface="Calibri"/>
                <a:ea typeface="Calibri"/>
                <a:cs typeface="Calibri"/>
              </a:rPr>
              <a:t>Because it helps your personal growth as a forward-facing, impactful researcher</a:t>
            </a:r>
          </a:p>
          <a:p>
            <a:endParaRPr lang="en-GB" sz="24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507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3 CASE Placements: Building blocks I</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2842469"/>
            <a:ext cx="9941319" cy="3505656"/>
          </a:xfrm>
        </p:spPr>
        <p:txBody>
          <a:bodyPr anchor="ctr">
            <a:normAutofit fontScale="77500" lnSpcReduction="20000"/>
          </a:bodyPr>
          <a:lstStyle/>
          <a:p>
            <a:r>
              <a:rPr lang="en-GB" sz="2400" dirty="0"/>
              <a:t>Based on the PhD CASE agreement signed by both the academic and the CASE partner (in turn based on the PhD project proposal and CASE letter of support recorded at recruitment)</a:t>
            </a:r>
          </a:p>
          <a:p>
            <a:r>
              <a:rPr lang="en-GB" sz="2200" dirty="0"/>
              <a:t>Genuine collaboration of mutual interest to all parties</a:t>
            </a:r>
            <a:endParaRPr lang="en-US" sz="2200" dirty="0"/>
          </a:p>
          <a:p>
            <a:r>
              <a:rPr lang="en-GB" sz="2400" dirty="0"/>
              <a:t>Placement plans are led by the student in close collaboration with PhD and CASE supervisors</a:t>
            </a:r>
          </a:p>
          <a:p>
            <a:r>
              <a:rPr lang="en-GB" sz="2400" dirty="0"/>
              <a:t>Affording students (a) a unique access to different professional contexts and sectors and (b) training opportunities that are unavailable at their academic institution (</a:t>
            </a:r>
            <a:r>
              <a:rPr lang="en-GB" sz="2400" dirty="0">
                <a:ea typeface="+mn-lt"/>
                <a:cs typeface="+mn-lt"/>
              </a:rPr>
              <a:t>business-related areas, such as intellectual property, law and HR, project management, business strategy, product/service development, marketing, etc.)</a:t>
            </a:r>
          </a:p>
          <a:p>
            <a:r>
              <a:rPr lang="en-GB" sz="2400" dirty="0"/>
              <a:t>Placement project is linked to your PhD project and shaped by active engagement and </a:t>
            </a:r>
            <a:r>
              <a:rPr lang="en-GB" sz="2400"/>
              <a:t>consistent collaboration </a:t>
            </a:r>
            <a:r>
              <a:rPr lang="en-GB" sz="2400" dirty="0"/>
              <a:t>of all parties</a:t>
            </a:r>
          </a:p>
          <a:p>
            <a:r>
              <a:rPr lang="en-GB" sz="2400" dirty="0" err="1"/>
              <a:t>EastBio</a:t>
            </a:r>
            <a:r>
              <a:rPr lang="en-GB" sz="2400" dirty="0"/>
              <a:t> has a clear process &amp; resources to monitor progress, support students and supervisors, and report outcomes to the funder.</a:t>
            </a:r>
          </a:p>
          <a:p>
            <a:endParaRPr lang="en-GB" sz="24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3272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3 CASE Placements: Building blocks II</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2842469"/>
            <a:ext cx="9941319" cy="3505656"/>
          </a:xfrm>
        </p:spPr>
        <p:txBody>
          <a:bodyPr anchor="ctr">
            <a:normAutofit fontScale="70000" lnSpcReduction="20000"/>
          </a:bodyPr>
          <a:lstStyle/>
          <a:p>
            <a:pPr marL="0" indent="0">
              <a:buNone/>
            </a:pPr>
            <a:r>
              <a:rPr lang="en-GB" sz="2400" dirty="0"/>
              <a:t>Finances of placements</a:t>
            </a:r>
            <a:endParaRPr lang="en-US" dirty="0"/>
          </a:p>
          <a:p>
            <a:r>
              <a:rPr lang="en-GB" sz="2400" dirty="0"/>
              <a:t>Student continues to receive their stipend during the placement</a:t>
            </a:r>
          </a:p>
          <a:p>
            <a:pPr lvl="1">
              <a:buFont typeface="Courier New" panose="020B0604020202020204" pitchFamily="34" charset="0"/>
              <a:buChar char="o"/>
            </a:pPr>
            <a:r>
              <a:rPr lang="en-GB" sz="2000" dirty="0"/>
              <a:t>If the CASE partner pays you a salary and this is over the level of your current stipend, </a:t>
            </a:r>
            <a:r>
              <a:rPr lang="en-GB" sz="2000" dirty="0" err="1"/>
              <a:t>EastBio</a:t>
            </a:r>
            <a:r>
              <a:rPr lang="en-GB" sz="2000" dirty="0"/>
              <a:t> must pause your stipend for the period of your placement as per UKRI conditions. You continue receiving both stipend and salary if your placement is located 50 miles or more from your term-time address, or abroad.</a:t>
            </a:r>
          </a:p>
          <a:p>
            <a:r>
              <a:rPr lang="en-GB" sz="2400" dirty="0"/>
              <a:t>UKRI specifies that </a:t>
            </a:r>
            <a:r>
              <a:rPr lang="en-GB" sz="2400" dirty="0">
                <a:ea typeface="+mn-lt"/>
                <a:cs typeface="+mn-lt"/>
              </a:rPr>
              <a:t>"CASE partners must support all expenses associated with the work carried out by the student while on placement, including additional expenses (such as travel and accommodation) incurred by the student as a direct result of attendance at the premises of a company. This includes the cost of flights in the case of overseas companies." The supervisory team – with help from the relevant business/industry service - must agree on the payment of costs by the CASE partner at an early stage.</a:t>
            </a:r>
          </a:p>
          <a:p>
            <a:r>
              <a:rPr lang="en-GB" sz="2400" dirty="0" err="1"/>
              <a:t>EastBio</a:t>
            </a:r>
            <a:r>
              <a:rPr lang="en-GB" sz="2400" dirty="0"/>
              <a:t> has additional placement funding (max £1,000) that can potentially be used for travel and accommodation costs if location is 50 miles or more from term-time address, after discussion with the </a:t>
            </a:r>
            <a:r>
              <a:rPr lang="en-GB" sz="2400" dirty="0" err="1"/>
              <a:t>EastBio</a:t>
            </a:r>
            <a:r>
              <a:rPr lang="en-GB" sz="2400" dirty="0"/>
              <a:t> Manager.</a:t>
            </a:r>
          </a:p>
          <a:p>
            <a:r>
              <a:rPr lang="en-GB" sz="2400" dirty="0"/>
              <a:t>Placement costs (other than for the project) may also be covered by the student's RTSG (£5,230 per year, Y1-3)</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2488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4 CASE Placements: Requirements from supervisors (PhD)</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849380" y="3017522"/>
            <a:ext cx="10332615" cy="3217333"/>
          </a:xfrm>
        </p:spPr>
        <p:txBody>
          <a:bodyPr anchor="ctr">
            <a:normAutofit fontScale="47500" lnSpcReduction="20000"/>
          </a:bodyPr>
          <a:lstStyle/>
          <a:p>
            <a:pPr marL="0" indent="0">
              <a:buNone/>
            </a:pPr>
            <a:r>
              <a:rPr lang="en-GB" sz="2400" dirty="0"/>
              <a:t>PhD supervisor(s):</a:t>
            </a:r>
            <a:endParaRPr lang="en-US" dirty="0"/>
          </a:p>
          <a:p>
            <a:r>
              <a:rPr lang="en-GB" sz="2400" dirty="0"/>
              <a:t>Share with the student any CASE-relevant formal agreements, incl. the CASE Letter of Support and the PhD proposal and discuss details</a:t>
            </a:r>
          </a:p>
          <a:p>
            <a:r>
              <a:rPr lang="en-GB" sz="2400" dirty="0"/>
              <a:t>Liaise with the business/industry service of your institution to ensure that all CASE elements be delivered as promised</a:t>
            </a:r>
          </a:p>
          <a:p>
            <a:r>
              <a:rPr lang="en-GB" sz="2400" dirty="0"/>
              <a:t>Be pro-active in maintaining the CASE partner's engagement</a:t>
            </a:r>
          </a:p>
          <a:p>
            <a:r>
              <a:rPr lang="en-GB" sz="2400" dirty="0"/>
              <a:t>Maintain a clear plan of collaboration for the PhD project and placement requirement and facilitate good communication among all parties</a:t>
            </a:r>
          </a:p>
          <a:p>
            <a:r>
              <a:rPr lang="en-GB" sz="2400" dirty="0">
                <a:ea typeface="+mn-lt"/>
                <a:cs typeface="+mn-lt"/>
              </a:rPr>
              <a:t>Before placement starts, discuss with the CASE supervisor costs related to the placement and how they will be covered according to commitments.</a:t>
            </a:r>
            <a:endParaRPr lang="en-GB" sz="2400" dirty="0"/>
          </a:p>
          <a:p>
            <a:r>
              <a:rPr lang="en-GB" sz="2400" dirty="0"/>
              <a:t>Be pro-active in supporting the student to take ownership of the project (both PhD and placement), i.e. agreeing on placement timings, facilitating the signing of the  placement agreement, supporting the student to maintain a professional approach in all stages of the placement, advising on any issues or mitigations, etc.</a:t>
            </a:r>
          </a:p>
          <a:p>
            <a:r>
              <a:rPr lang="en-GB" sz="2400" dirty="0"/>
              <a:t>Maintain strong communication with the </a:t>
            </a:r>
            <a:r>
              <a:rPr lang="en-GB" sz="2400" dirty="0" err="1"/>
              <a:t>EastBio</a:t>
            </a:r>
            <a:r>
              <a:rPr lang="en-GB" sz="2400" dirty="0"/>
              <a:t> team and seek clarity on expectations and conditions</a:t>
            </a:r>
          </a:p>
          <a:p>
            <a:r>
              <a:rPr lang="en-GB" sz="2400" dirty="0"/>
              <a:t>Inform </a:t>
            </a:r>
            <a:r>
              <a:rPr lang="en-GB" sz="2400" dirty="0" err="1"/>
              <a:t>EastBio</a:t>
            </a:r>
            <a:r>
              <a:rPr lang="en-GB" sz="2400" dirty="0"/>
              <a:t> and the local business/industry service asap if there are significant issues in the collaboration that create a risk for the PhD or the CASE placement. </a:t>
            </a:r>
          </a:p>
          <a:p>
            <a:r>
              <a:rPr lang="en-GB" sz="2400" dirty="0"/>
              <a:t>Consider providing feedback to </a:t>
            </a:r>
            <a:r>
              <a:rPr lang="en-GB" sz="2400" dirty="0" err="1"/>
              <a:t>EastBio</a:t>
            </a:r>
            <a:r>
              <a:rPr lang="en-GB" sz="2400" dirty="0"/>
              <a:t> on the impacts of the CASE collaboration for the purpose of sharing such information with the BSBRC, and also engaging with relevant </a:t>
            </a:r>
            <a:r>
              <a:rPr lang="en-GB" sz="2400" dirty="0" err="1"/>
              <a:t>EastBio</a:t>
            </a:r>
            <a:r>
              <a:rPr lang="en-GB" sz="2400" dirty="0"/>
              <a:t> training and networking opportunities that relate primarily to sharing outcomes and helping other PIs to prepare CASE projects.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5437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7220B-EC3B-E645-9B9E-43C2CBBAFCDE}"/>
              </a:ext>
            </a:extLst>
          </p:cNvPr>
          <p:cNvSpPr>
            <a:spLocks noGrp="1"/>
          </p:cNvSpPr>
          <p:nvPr>
            <p:ph type="title"/>
          </p:nvPr>
        </p:nvSpPr>
        <p:spPr>
          <a:xfrm>
            <a:off x="1043631" y="809898"/>
            <a:ext cx="9942716" cy="1554480"/>
          </a:xfrm>
        </p:spPr>
        <p:txBody>
          <a:bodyPr anchor="ctr">
            <a:normAutofit/>
          </a:bodyPr>
          <a:lstStyle/>
          <a:p>
            <a:r>
              <a:rPr lang="en-GB" sz="4800" dirty="0"/>
              <a:t>4 CASE Placements: Requirements from supervisors (CASE)</a:t>
            </a:r>
            <a:endParaRPr lang="en-US" dirty="0"/>
          </a:p>
        </p:txBody>
      </p:sp>
      <p:sp>
        <p:nvSpPr>
          <p:cNvPr id="3" name="Content Placeholder 2">
            <a:extLst>
              <a:ext uri="{FF2B5EF4-FFF2-40B4-BE49-F238E27FC236}">
                <a16:creationId xmlns:a16="http://schemas.microsoft.com/office/drawing/2014/main" id="{4BE2EFA8-718B-4B4B-8A9C-E3093125DF11}"/>
              </a:ext>
            </a:extLst>
          </p:cNvPr>
          <p:cNvSpPr>
            <a:spLocks noGrp="1"/>
          </p:cNvSpPr>
          <p:nvPr>
            <p:ph idx="1"/>
          </p:nvPr>
        </p:nvSpPr>
        <p:spPr>
          <a:xfrm>
            <a:off x="1045028" y="3017522"/>
            <a:ext cx="9941319" cy="3124658"/>
          </a:xfrm>
        </p:spPr>
        <p:txBody>
          <a:bodyPr anchor="ctr">
            <a:normAutofit fontScale="47500" lnSpcReduction="20000"/>
          </a:bodyPr>
          <a:lstStyle/>
          <a:p>
            <a:pPr marL="0" indent="0">
              <a:buNone/>
            </a:pPr>
            <a:r>
              <a:rPr lang="en-GB" sz="2400" dirty="0"/>
              <a:t>CASE supervisor(s):</a:t>
            </a:r>
            <a:endParaRPr lang="en-US" dirty="0"/>
          </a:p>
          <a:p>
            <a:r>
              <a:rPr lang="en-GB" sz="2400" dirty="0"/>
              <a:t>Deliver commitments recorded in the CASE Letter of Support and the ensuing CASE PhD agreement, drawn with the PhD-hosting institution</a:t>
            </a:r>
          </a:p>
          <a:p>
            <a:r>
              <a:rPr lang="en-GB" sz="2400" dirty="0"/>
              <a:t>Discuss the details of the CASE collaboration with the student early on</a:t>
            </a:r>
            <a:endParaRPr lang="en-GB"/>
          </a:p>
          <a:p>
            <a:r>
              <a:rPr lang="en-GB" sz="2400" dirty="0"/>
              <a:t>Contribute and engage in the PhD and Placement project to ensure successful completion and maintain good communication with the student and PhD supervisor</a:t>
            </a:r>
          </a:p>
          <a:p>
            <a:r>
              <a:rPr lang="en-GB" sz="2300" dirty="0"/>
              <a:t>Before placement starts, agree with the PhD supervisor on placement costs covered according to their commitments.</a:t>
            </a:r>
          </a:p>
          <a:p>
            <a:r>
              <a:rPr lang="en-GB" sz="2400" dirty="0"/>
              <a:t>Support the student to take ownership of the project (both PhD and placement)</a:t>
            </a:r>
          </a:p>
          <a:p>
            <a:r>
              <a:rPr lang="en-GB" sz="2400" dirty="0"/>
              <a:t>Maintain good communication with the </a:t>
            </a:r>
            <a:r>
              <a:rPr lang="en-GB" sz="2400" dirty="0" err="1"/>
              <a:t>EastBio</a:t>
            </a:r>
            <a:r>
              <a:rPr lang="en-GB" sz="2400" dirty="0"/>
              <a:t> team and seek clarity on any expectations</a:t>
            </a:r>
          </a:p>
          <a:p>
            <a:r>
              <a:rPr lang="en-GB" sz="2400" dirty="0"/>
              <a:t>Provide full support for the student while they are on placement on the CASE partner's premises: supervise their project, provide induction and guidance, a workbench, integrate them in the relevant teams, support their training, review goals frequently, discuss progress, etc. </a:t>
            </a:r>
            <a:r>
              <a:rPr lang="en-GB" sz="2400" dirty="0" err="1"/>
              <a:t>EastBio</a:t>
            </a:r>
            <a:r>
              <a:rPr lang="en-GB" sz="2400" dirty="0"/>
              <a:t> also expects that the CASE partner will cover all in-kind costs during the placement, and any financial commitment recorded in the PhD CASE Agreement and Placement agreement.</a:t>
            </a:r>
          </a:p>
          <a:p>
            <a:r>
              <a:rPr lang="en-GB" sz="2400" dirty="0"/>
              <a:t>Engage with the </a:t>
            </a:r>
            <a:r>
              <a:rPr lang="en-GB" sz="2400" dirty="0" err="1"/>
              <a:t>EastBio</a:t>
            </a:r>
            <a:r>
              <a:rPr lang="en-GB" sz="2400" dirty="0"/>
              <a:t> training programme, especially related to industry-academia interface, supervisor networking or any other opportunity to demonstrate the mutuality of benefits from CASE collaboration.</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3356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b515a87-deef-4b02-8949-40489ab677aa" xsi:nil="true"/>
    <lcf76f155ced4ddcb4097134ff3c332f xmlns="4295cac4-bf57-4f60-8920-6e01815428c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D44C198D4BBEC4C90D2AA4DE381F2ED" ma:contentTypeVersion="14" ma:contentTypeDescription="Create a new document." ma:contentTypeScope="" ma:versionID="b8f8c590af316ebd8d0811fa91071100">
  <xsd:schema xmlns:xsd="http://www.w3.org/2001/XMLSchema" xmlns:xs="http://www.w3.org/2001/XMLSchema" xmlns:p="http://schemas.microsoft.com/office/2006/metadata/properties" xmlns:ns2="4295cac4-bf57-4f60-8920-6e01815428cf" xmlns:ns3="3b515a87-deef-4b02-8949-40489ab677aa" targetNamespace="http://schemas.microsoft.com/office/2006/metadata/properties" ma:root="true" ma:fieldsID="393dea19fff0d8d552ad5205efafd368" ns2:_="" ns3:_="">
    <xsd:import namespace="4295cac4-bf57-4f60-8920-6e01815428cf"/>
    <xsd:import namespace="3b515a87-deef-4b02-8949-40489ab677a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95cac4-bf57-4f60-8920-6e01815428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b515a87-deef-4b02-8949-40489ab677a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cecff18e-a69f-4253-a3fd-e6d289d1b64b}" ma:internalName="TaxCatchAll" ma:showField="CatchAllData" ma:web="3b515a87-deef-4b02-8949-40489ab677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E8C23A-DE57-4A98-9C0D-B68CB324F760}">
  <ds:schemaRefs>
    <ds:schemaRef ds:uri="http://schemas.microsoft.com/sharepoint/v3/contenttype/forms"/>
  </ds:schemaRefs>
</ds:datastoreItem>
</file>

<file path=customXml/itemProps2.xml><?xml version="1.0" encoding="utf-8"?>
<ds:datastoreItem xmlns:ds="http://schemas.openxmlformats.org/officeDocument/2006/customXml" ds:itemID="{B39FB3D8-47FE-4E26-AC17-97A9D0DB76EB}">
  <ds:schemaRefs>
    <ds:schemaRef ds:uri="http://schemas.microsoft.com/office/2006/metadata/properties"/>
    <ds:schemaRef ds:uri="http://schemas.microsoft.com/office/infopath/2007/PartnerControls"/>
    <ds:schemaRef ds:uri="3b515a87-deef-4b02-8949-40489ab677aa"/>
    <ds:schemaRef ds:uri="4295cac4-bf57-4f60-8920-6e01815428cf"/>
  </ds:schemaRefs>
</ds:datastoreItem>
</file>

<file path=customXml/itemProps3.xml><?xml version="1.0" encoding="utf-8"?>
<ds:datastoreItem xmlns:ds="http://schemas.openxmlformats.org/officeDocument/2006/customXml" ds:itemID="{D4718BE3-BD15-4C12-80D7-9F77DF3DFC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95cac4-bf57-4f60-8920-6e01815428cf"/>
    <ds:schemaRef ds:uri="3b515a87-deef-4b02-8949-40489ab677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EastBio CASE Placements Q&amp;A  Dr Maria Filippakopoulou (EastBio Manager) </vt:lpstr>
      <vt:lpstr>CASE Placements – session objectives</vt:lpstr>
      <vt:lpstr>1 CASE Placements: What are they?</vt:lpstr>
      <vt:lpstr>1 CASE Placements: What are they?</vt:lpstr>
      <vt:lpstr>2 CASE Placements: Why do a placement?</vt:lpstr>
      <vt:lpstr>3 CASE Placements: Building blocks I</vt:lpstr>
      <vt:lpstr>3 CASE Placements: Building blocks II</vt:lpstr>
      <vt:lpstr>4 CASE Placements: Requirements from supervisors (PhD)</vt:lpstr>
      <vt:lpstr>4 CASE Placements: Requirements from supervisors (CASE)</vt:lpstr>
      <vt:lpstr>4 CASE Placements: Requirements from students</vt:lpstr>
      <vt:lpstr>5 CASE Placements: Requirements - Process</vt:lpstr>
      <vt:lpstr>5 CASE Placements: Requirements - Process</vt:lpstr>
      <vt:lpstr>6 CASE Placements: Practical Support</vt:lpstr>
      <vt:lpstr>7 CASE Placements: Wellbeing Support</vt:lpstr>
      <vt:lpstr>7 CASE Placements: Support contacts</vt:lpstr>
      <vt:lpstr>8 CASE Placements: 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1445</cp:revision>
  <dcterms:created xsi:type="dcterms:W3CDTF">2025-01-24T11:00:22Z</dcterms:created>
  <dcterms:modified xsi:type="dcterms:W3CDTF">2025-01-30T12:55:06Z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0x010100AD44C198D4BBEC4C90D2AA4DE381F2ED</vt:lpwstr>
  </property>
  <property fmtid="{D5CDD505-2E9C-101B-9397-08002B2CF9AE}" pid="3" name="MediaServiceImageTags">
    <vt:lpwstr/>
  </property>
</Properties>
</file>