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56" r:id="rId5"/>
    <p:sldId id="282" r:id="rId6"/>
    <p:sldId id="283" r:id="rId7"/>
    <p:sldId id="288" r:id="rId8"/>
    <p:sldId id="287" r:id="rId9"/>
    <p:sldId id="289" r:id="rId10"/>
    <p:sldId id="291" r:id="rId11"/>
    <p:sldId id="290" r:id="rId12"/>
    <p:sldId id="292" r:id="rId13"/>
    <p:sldId id="286" r:id="rId14"/>
    <p:sldId id="293" r:id="rId15"/>
    <p:sldId id="294" r:id="rId16"/>
    <p:sldId id="295" r:id="rId17"/>
    <p:sldId id="296" r:id="rId18"/>
    <p:sldId id="297" r:id="rId19"/>
    <p:sldId id="298" r:id="rId20"/>
    <p:sldId id="281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rimson Pro" panose="020B0604020202020204" charset="0"/>
      <p:regular r:id="rId27"/>
      <p:bold r:id="rId28"/>
      <p:italic r:id="rId29"/>
      <p:boldItalic r:id="rId30"/>
    </p:embeddedFont>
    <p:embeddedFont>
      <p:font typeface="Source Sans Pro" panose="020B0503030403020204" pitchFamily="34" charset="0"/>
      <p:regular r:id="rId31"/>
      <p:bold r:id="rId32"/>
      <p:italic r:id="rId33"/>
      <p:boldItalic r:id="rId34"/>
    </p:embeddedFont>
    <p:embeddedFont>
      <p:font typeface="Source Sans Pro Light" panose="020B0403030403020204" pitchFamily="34" charset="0"/>
      <p:regular r:id="rId35"/>
      <p:italic r:id="rId36"/>
    </p:embeddedFont>
    <p:embeddedFont>
      <p:font typeface="Source Sans Pro SemiBold" panose="020B0603030403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041E42"/>
    <a:srgbClr val="041E07"/>
    <a:srgbClr val="D50032"/>
    <a:srgbClr val="CC0504"/>
    <a:srgbClr val="BB1D10"/>
    <a:srgbClr val="DD0030"/>
    <a:srgbClr val="041D41"/>
    <a:srgbClr val="C10043"/>
    <a:srgbClr val="003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6" autoAdjust="0"/>
    <p:restoredTop sz="96807" autoAdjust="0"/>
  </p:normalViewPr>
  <p:slideViewPr>
    <p:cSldViewPr showGuides="1">
      <p:cViewPr varScale="1">
        <p:scale>
          <a:sx n="129" d="100"/>
          <a:sy n="129" d="100"/>
        </p:scale>
        <p:origin x="162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Reid" userId="5ac1e077-f45d-451a-a828-63267745d89a" providerId="ADAL" clId="{95A23DBF-3E05-4A4B-AF7F-7805543777C8}"/>
    <pc:docChg chg="modSld">
      <pc:chgData name="Christine Reid" userId="5ac1e077-f45d-451a-a828-63267745d89a" providerId="ADAL" clId="{95A23DBF-3E05-4A4B-AF7F-7805543777C8}" dt="2023-11-29T14:07:16.502" v="0" actId="20577"/>
      <pc:docMkLst>
        <pc:docMk/>
      </pc:docMkLst>
      <pc:sldChg chg="modNotesTx">
        <pc:chgData name="Christine Reid" userId="5ac1e077-f45d-451a-a828-63267745d89a" providerId="ADAL" clId="{95A23DBF-3E05-4A4B-AF7F-7805543777C8}" dt="2023-11-29T14:07:16.502" v="0" actId="20577"/>
        <pc:sldMkLst>
          <pc:docMk/>
          <pc:sldMk cId="3962728358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C6DD5-9D81-F84B-926A-9A7765B0C977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9B79-2E4F-DB48-9776-C4026DD9C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6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59B79-2E4F-DB48-9776-C4026DD9CB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92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 title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FB59D7-8BF0-B0BB-F501-52E4496F4D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50" y="1268413"/>
            <a:ext cx="12084050" cy="46799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D5666F-78C4-C248-B33B-502B434B3B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1678252"/>
            <a:ext cx="5490050" cy="3861540"/>
          </a:xfrm>
        </p:spPr>
        <p:txBody>
          <a:bodyPr anchor="ctr" anchorCtr="0">
            <a:noAutofit/>
          </a:bodyPr>
          <a:lstStyle>
            <a:lvl1pPr algn="l">
              <a:defRPr sz="6600" b="0" i="0">
                <a:solidFill>
                  <a:schemeClr val="bg1"/>
                </a:solidFill>
                <a:latin typeface="Source Sans Pro Light" panose="020B04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Edit master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7693A-1FF2-C341-8BF0-1BF6B3B211B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70AD3D-1C96-B7AA-3635-BCA6FC18D7C1}"/>
              </a:ext>
            </a:extLst>
          </p:cNvPr>
          <p:cNvSpPr/>
          <p:nvPr userDrawn="1"/>
        </p:nvSpPr>
        <p:spPr>
          <a:xfrm>
            <a:off x="108000" y="0"/>
            <a:ext cx="12084000" cy="12687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768A2-9943-B484-B20F-821B82CB6F5C}"/>
              </a:ext>
            </a:extLst>
          </p:cNvPr>
          <p:cNvSpPr/>
          <p:nvPr userDrawn="1"/>
        </p:nvSpPr>
        <p:spPr>
          <a:xfrm>
            <a:off x="108000" y="5949335"/>
            <a:ext cx="12084000" cy="8996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26CD3A2-25E8-BC5A-CFAE-E7FEB9E55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292356"/>
            <a:ext cx="2850000" cy="684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25D946E-3512-8749-A662-17868627D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452" y="1269968"/>
            <a:ext cx="1604548" cy="467810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8FFBDD6-1D90-FB32-FD67-74D0416FD4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8000" y="6037361"/>
            <a:ext cx="2532732" cy="723638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E081675-654F-FE5A-D4CF-BE92A7B6A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6083268"/>
            <a:ext cx="8459787" cy="631825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Source Sans Pro Light" panose="020B0403030403020204" pitchFamily="34" charset="0"/>
              </a:defRPr>
            </a:lvl1pPr>
            <a:lvl2pPr marL="457200" indent="0">
              <a:buNone/>
              <a:defRPr b="0" i="0">
                <a:solidFill>
                  <a:schemeClr val="bg2"/>
                </a:solidFill>
                <a:latin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bg2"/>
                </a:solidFill>
                <a:latin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bg2"/>
                </a:solidFill>
                <a:latin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bg2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GB" dirty="0"/>
              <a:t>Presenter  |  XX Month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xed content - corporate side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C8E07D3-3E83-AD28-F2BC-DA652750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A121F8-4542-61B1-E16E-3CDFFF0AA5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67A049-D03D-996F-712B-13B72E7225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256" y="1167351"/>
            <a:ext cx="11160807" cy="3326609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4800" b="0" i="1">
                <a:solidFill>
                  <a:schemeClr val="bg1"/>
                </a:solidFill>
                <a:latin typeface="Crimson Pro" pitchFamily="2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 can go here. Quote can go here. </a:t>
            </a:r>
            <a:br>
              <a:rPr lang="en-GB" dirty="0"/>
            </a:br>
            <a:r>
              <a:rPr lang="en-GB" dirty="0"/>
              <a:t>Quote can go here. </a:t>
            </a:r>
            <a:br>
              <a:rPr lang="en-GB" dirty="0"/>
            </a:br>
            <a:r>
              <a:rPr lang="en-GB" dirty="0"/>
              <a:t>Quote can go here. Quote can go here. </a:t>
            </a:r>
            <a:br>
              <a:rPr lang="en-GB" dirty="0"/>
            </a:br>
            <a:r>
              <a:rPr lang="en-GB" dirty="0"/>
              <a:t>Quote can go here.”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334385D-06CE-5F7B-442A-CEADB34ABF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4043900"/>
            <a:ext cx="11160125" cy="72009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FontTx/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dirty="0"/>
              <a:t>Person’s Name  |  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4E7703-85C5-E0D6-4F7B-590D709D1F82}"/>
              </a:ext>
            </a:extLst>
          </p:cNvPr>
          <p:cNvCxnSpPr>
            <a:cxnSpLocks/>
          </p:cNvCxnSpPr>
          <p:nvPr userDrawn="1"/>
        </p:nvCxnSpPr>
        <p:spPr>
          <a:xfrm>
            <a:off x="0" y="593134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2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corporate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D5666F-78C4-C248-B33B-502B434B3B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2383280"/>
            <a:ext cx="7650162" cy="1107996"/>
          </a:xfrm>
        </p:spPr>
        <p:txBody>
          <a:bodyPr anchor="t" anchorCtr="0">
            <a:noAutofit/>
          </a:bodyPr>
          <a:lstStyle>
            <a:lvl1pPr algn="l">
              <a:defRPr sz="8000" b="0" i="0">
                <a:solidFill>
                  <a:schemeClr val="bg1"/>
                </a:solidFill>
                <a:latin typeface="Source Sans Pro Light" panose="020B04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7693A-1FF2-C341-8BF0-1BF6B3B211B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26CD3A2-25E8-BC5A-CFAE-E7FEB9E55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292356"/>
            <a:ext cx="2850000" cy="684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25D946E-3512-8749-A662-17868627D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770" y="-1"/>
            <a:ext cx="2352229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8FFBDD6-1D90-FB32-FD67-74D0416FD4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000" y="6037200"/>
            <a:ext cx="2532732" cy="72363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CE69D1-E708-BE4B-F21E-FE4BDF12B0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3643448"/>
            <a:ext cx="7650162" cy="38779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GB" dirty="0"/>
              <a:t>Person’s Name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D99A91-947C-6AE2-684B-357864E8A9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256" y="4121346"/>
            <a:ext cx="7650162" cy="38779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solidFill>
                  <a:schemeClr val="accent4"/>
                </a:solidFill>
                <a:latin typeface="Source Sans Pro Light" panose="020B0403030403020204" pitchFamily="34" charset="0"/>
              </a:defRPr>
            </a:lvl1pPr>
            <a:lvl2pPr marL="457200" indent="0">
              <a:buNone/>
              <a:defRPr b="0" i="0">
                <a:solidFill>
                  <a:schemeClr val="accent1"/>
                </a:solidFill>
                <a:latin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accent1"/>
                </a:solidFill>
                <a:latin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accent1"/>
                </a:solidFill>
                <a:latin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accent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GB" dirty="0" err="1"/>
              <a:t>Persons.name@ed.ac.uk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xed content - corporate si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719263"/>
            <a:ext cx="5400675" cy="4050049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accent2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4B25E-9AA0-7A5A-38BA-4C185178D57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5388" y="1719264"/>
            <a:ext cx="5400676" cy="4050048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accent2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75ABA-A14D-42AD-3A99-9101DEA8A767}"/>
              </a:ext>
            </a:extLst>
          </p:cNvPr>
          <p:cNvSpPr/>
          <p:nvPr userDrawn="1"/>
        </p:nvSpPr>
        <p:spPr>
          <a:xfrm>
            <a:off x="0" y="5949335"/>
            <a:ext cx="12192000" cy="908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1DA346-56EB-0A0F-4386-1564EFF16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60FA2E-4AB2-0986-1B7C-7DF76168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0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xed content - corporate si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719263"/>
            <a:ext cx="11160125" cy="4160837"/>
          </a:xfrm>
        </p:spPr>
        <p:txBody>
          <a:bodyPr lIns="0" tIns="0" rIns="0" bIns="0"/>
          <a:lstStyle>
            <a:lvl1pPr marL="228600" indent="-228600">
              <a:buClr>
                <a:schemeClr val="accent2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527B79-14DA-7CEB-E89E-EEC46C1F80E1}"/>
              </a:ext>
            </a:extLst>
          </p:cNvPr>
          <p:cNvSpPr/>
          <p:nvPr userDrawn="1"/>
        </p:nvSpPr>
        <p:spPr>
          <a:xfrm>
            <a:off x="0" y="5949335"/>
            <a:ext cx="12192000" cy="908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C9719F-8D52-CDB0-EB9A-43146463D9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1D424B3-A072-D03B-8860-02F0AD7E7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8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xed content - corporate si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560817"/>
            <a:ext cx="6930243" cy="707896"/>
          </a:xfrm>
        </p:spPr>
        <p:txBody>
          <a:bodyPr/>
          <a:lstStyle>
            <a:lvl1pPr>
              <a:defRPr b="0" i="0"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719263"/>
            <a:ext cx="6930242" cy="4050049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accent2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75ABA-A14D-42AD-3A99-9101DEA8A767}"/>
              </a:ext>
            </a:extLst>
          </p:cNvPr>
          <p:cNvSpPr/>
          <p:nvPr userDrawn="1"/>
        </p:nvSpPr>
        <p:spPr>
          <a:xfrm>
            <a:off x="0" y="5949335"/>
            <a:ext cx="12192000" cy="908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1DA346-56EB-0A0F-4386-1564EFF16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60FA2E-4AB2-0986-1B7C-7DF76168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4697A2-40F0-7DB3-CE3D-16F6E60D3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6838" y="0"/>
            <a:ext cx="4475162" cy="594036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0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xed content - corporate simpl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719263"/>
            <a:ext cx="5400675" cy="4050049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tx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4B25E-9AA0-7A5A-38BA-4C185178D57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5388" y="1719264"/>
            <a:ext cx="5400676" cy="4050048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tx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1DA346-56EB-0A0F-4386-1564EFF16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60FA2E-4AB2-0986-1B7C-7DF76168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E36FAF-F7FA-1F50-9776-3A229BBAACD4}"/>
              </a:ext>
            </a:extLst>
          </p:cNvPr>
          <p:cNvCxnSpPr>
            <a:cxnSpLocks/>
          </p:cNvCxnSpPr>
          <p:nvPr userDrawn="1"/>
        </p:nvCxnSpPr>
        <p:spPr>
          <a:xfrm>
            <a:off x="0" y="593134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0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ixed content - corporate simpl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719263"/>
            <a:ext cx="11160124" cy="4050049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tx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1DA346-56EB-0A0F-4386-1564EFF16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60FA2E-4AB2-0986-1B7C-7DF76168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E36FAF-F7FA-1F50-9776-3A229BBAACD4}"/>
              </a:ext>
            </a:extLst>
          </p:cNvPr>
          <p:cNvCxnSpPr>
            <a:cxnSpLocks/>
          </p:cNvCxnSpPr>
          <p:nvPr userDrawn="1"/>
        </p:nvCxnSpPr>
        <p:spPr>
          <a:xfrm>
            <a:off x="0" y="593134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08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ixed content - corporate simpl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560817"/>
            <a:ext cx="6930243" cy="70789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719263"/>
            <a:ext cx="6930242" cy="4050049"/>
          </a:xfrm>
        </p:spPr>
        <p:txBody>
          <a:bodyPr lIns="0" tIns="0" rIns="0" bIns="0">
            <a:normAutofit/>
          </a:bodyPr>
          <a:lstStyle>
            <a:lvl1pPr marL="228600" indent="-228600">
              <a:buClr>
                <a:schemeClr val="tx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1430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057400" indent="-228600">
              <a:buClr>
                <a:schemeClr val="accent4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1DA346-56EB-0A0F-4386-1564EFF16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60FA2E-4AB2-0986-1B7C-7DF761688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4697A2-40F0-7DB3-CE3D-16F6E60D3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6838" y="1"/>
            <a:ext cx="4475162" cy="5931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E133AF-1996-E9D0-0493-F45387BDC924}"/>
              </a:ext>
            </a:extLst>
          </p:cNvPr>
          <p:cNvCxnSpPr>
            <a:cxnSpLocks/>
          </p:cNvCxnSpPr>
          <p:nvPr userDrawn="1"/>
        </p:nvCxnSpPr>
        <p:spPr>
          <a:xfrm>
            <a:off x="0" y="593134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08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content - corporate side bar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703DBFE-C670-2BE3-2E0F-1A4CBDFB2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2344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56" y="552107"/>
            <a:ext cx="8281104" cy="89662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1F78E1-E4C5-B3F0-3650-E9299473FEEE}"/>
              </a:ext>
            </a:extLst>
          </p:cNvPr>
          <p:cNvSpPr/>
          <p:nvPr userDrawn="1"/>
        </p:nvSpPr>
        <p:spPr>
          <a:xfrm>
            <a:off x="9234248" y="1"/>
            <a:ext cx="29577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8E07D3-3E83-AD28-F2BC-DA652750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A121F8-4542-61B1-E16E-3CDFFF0AA5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67A049-D03D-996F-712B-13B72E7225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52649" y="552451"/>
            <a:ext cx="2520950" cy="3326609"/>
          </a:xfrm>
        </p:spPr>
        <p:txBody>
          <a:bodyPr/>
          <a:lstStyle>
            <a:lvl1pPr marL="0" indent="0" algn="ctr">
              <a:buFontTx/>
              <a:buNone/>
              <a:defRPr b="0" i="1">
                <a:solidFill>
                  <a:schemeClr val="bg1"/>
                </a:solidFill>
                <a:latin typeface="Crimson Pro" pitchFamily="2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 can go here. Quote can go here. Quote can go here. Quote can go here. Quote can go here. Quote can go here.”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334385D-06CE-5F7B-442A-CEADB34ABF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51975" y="3879850"/>
            <a:ext cx="2520950" cy="719138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2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dirty="0"/>
              <a:t>Person’s Name  | 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xed content - corporate side bar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703DBFE-C670-2BE3-2E0F-1A4CBDFB2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8E07D3-3E83-AD28-F2BC-DA652750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256" y="6095252"/>
            <a:ext cx="2532732" cy="6078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A121F8-4542-61B1-E16E-3CDFFF0AA5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000" y="6090568"/>
            <a:ext cx="2160288" cy="61722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67A049-D03D-996F-712B-13B72E7225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256" y="1167351"/>
            <a:ext cx="11160807" cy="3326609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4800" b="0" i="1">
                <a:solidFill>
                  <a:schemeClr val="bg1"/>
                </a:solidFill>
                <a:latin typeface="Crimson Pro" pitchFamily="2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 can go here. Quote can go here. </a:t>
            </a:r>
            <a:br>
              <a:rPr lang="en-GB" dirty="0"/>
            </a:br>
            <a:r>
              <a:rPr lang="en-GB" dirty="0"/>
              <a:t>Quote can go here. </a:t>
            </a:r>
            <a:br>
              <a:rPr lang="en-GB" dirty="0"/>
            </a:br>
            <a:r>
              <a:rPr lang="en-GB" dirty="0"/>
              <a:t>Quote can go here. Quote can go here. </a:t>
            </a:r>
            <a:br>
              <a:rPr lang="en-GB" dirty="0"/>
            </a:br>
            <a:r>
              <a:rPr lang="en-GB" dirty="0"/>
              <a:t>Quote can go here.”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334385D-06CE-5F7B-442A-CEADB34ABF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4043900"/>
            <a:ext cx="11160125" cy="72009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FontTx/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600" b="0" i="0">
                <a:solidFill>
                  <a:schemeClr val="accent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dirty="0"/>
              <a:t>Person’s Name  |  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4E7703-85C5-E0D6-4F7B-590D709D1F82}"/>
              </a:ext>
            </a:extLst>
          </p:cNvPr>
          <p:cNvCxnSpPr>
            <a:cxnSpLocks/>
          </p:cNvCxnSpPr>
          <p:nvPr userDrawn="1"/>
        </p:nvCxnSpPr>
        <p:spPr>
          <a:xfrm>
            <a:off x="0" y="593134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4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7" y="560817"/>
            <a:ext cx="11160125" cy="7078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18087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A323DFB8-0127-4643-8216-B6593D74A76C}" type="datetimeFigureOut">
              <a:rPr lang="en-GB" smtClean="0"/>
              <a:pPr/>
              <a:t>29/11/2023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6CFC18F1-16E9-4069-A682-7E888F0DDC5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1" r:id="rId3"/>
    <p:sldLayoutId id="2147483678" r:id="rId4"/>
    <p:sldLayoutId id="2147483679" r:id="rId5"/>
    <p:sldLayoutId id="2147483680" r:id="rId6"/>
    <p:sldLayoutId id="2147483681" r:id="rId7"/>
    <p:sldLayoutId id="2147483662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 Light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d.ac.uk/biology/study-with-us/postgraduate-research/apply-for-a-phd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din.ac/student-chat-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irtualvisits.ed.ac.uk/pg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.ac.uk/biology/prospective-students/postgraduate-research/apply-for-a-phd" TargetMode="External"/><Relationship Id="rId2" Type="http://schemas.openxmlformats.org/officeDocument/2006/relationships/hyperlink" Target="mailto:Grad.Biol@ed.ac.uk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7DA42C-CBE5-A9EB-BF0C-B15BF8D2FE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20942"/>
          <a:stretch>
            <a:fillRect/>
          </a:stretch>
        </p:blipFill>
        <p:spPr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6075E2-76B5-61EB-F274-798A9F3C5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678252"/>
            <a:ext cx="6660206" cy="3861540"/>
          </a:xfrm>
        </p:spPr>
        <p:txBody>
          <a:bodyPr/>
          <a:lstStyle/>
          <a:p>
            <a:r>
              <a:rPr lang="en-US" b="1" dirty="0"/>
              <a:t>Research in Biological Sciences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F897CA-02E2-997F-F4E6-391CD838C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Professor Gerben van Ooijen   |   14 November 2023</a:t>
            </a:r>
          </a:p>
        </p:txBody>
      </p:sp>
      <p:pic>
        <p:nvPicPr>
          <p:cNvPr id="2" name="Graphic 12">
            <a:extLst>
              <a:ext uri="{FF2B5EF4-FFF2-40B4-BE49-F238E27FC236}">
                <a16:creationId xmlns:a16="http://schemas.microsoft.com/office/drawing/2014/main" id="{092310EC-A3F4-B4E3-0551-A6FC901B5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452" y="1269968"/>
            <a:ext cx="1604548" cy="46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Recognised excellence in research training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D9BDE-C46C-4366-EE57-4EF34221D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18772"/>
            <a:ext cx="11160125" cy="41608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We host several Doctoral Training Programmes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eg.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EASTBIO, NERC E4, MRC Precision Medicine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Wellcome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Trust PhD in Hosts, Pathogens &amp; Global Health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Wellcome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Trust PhD in Integrative Cell Mechanisms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Wellcome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 Trust PhD in One Health Models of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Competitively won based on excellence in PhD training offered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The Darwin Trust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School of Biological Sciences Scholarships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University Scholarships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External organisation PhDs</a:t>
            </a:r>
          </a:p>
          <a:p>
            <a:pPr lvl="1">
              <a:buClrTx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Individual supervisor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6298B3-2DFB-E22A-827B-4863B1B8D98C}"/>
              </a:ext>
            </a:extLst>
          </p:cNvPr>
          <p:cNvSpPr/>
          <p:nvPr/>
        </p:nvSpPr>
        <p:spPr>
          <a:xfrm>
            <a:off x="7716216" y="3879060"/>
            <a:ext cx="3412091" cy="1890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Supported by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4" name="Picture 3" descr="A logo for a institute&#10;&#10;Description automatically generated">
            <a:extLst>
              <a:ext uri="{FF2B5EF4-FFF2-40B4-BE49-F238E27FC236}">
                <a16:creationId xmlns:a16="http://schemas.microsoft.com/office/drawing/2014/main" id="{F42406C1-29A9-84D8-23E8-585E692B3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52" y="4369093"/>
            <a:ext cx="2879796" cy="131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Where do I start?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EE238C-4403-5495-B431-559107426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04" y="1448736"/>
            <a:ext cx="11070527" cy="79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  <a:hlinkClick r:id="rId2"/>
              </a:rPr>
              <a:t>www.ed.ac.uk/biology/study-with-us/postgraduate-research/apply-for-a-phd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0631CA-C61E-9B2F-A2CF-4EFF62D5B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030"/>
          <a:stretch/>
        </p:blipFill>
        <p:spPr>
          <a:xfrm>
            <a:off x="442609" y="1988808"/>
            <a:ext cx="7273607" cy="36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Where do I start?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75D84-EF5B-2D9D-A4B3-AE7D1C612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</a:rPr>
              <a:t>Select your project from our online list of PhD Projects.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</a:rPr>
              <a:t>Click 'how to apply' on the advertised PhD project to complete our eligibility checklist - for each project if applying for more than one.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</a:rPr>
              <a:t>You will then apply through the University’s online application system – EUCLID.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002060"/>
                </a:solidFill>
              </a:rPr>
              <a:t>Applying for funding is a separate process </a:t>
            </a:r>
            <a:r>
              <a:rPr lang="en-GB" sz="2800" dirty="0">
                <a:solidFill>
                  <a:srgbClr val="002060"/>
                </a:solidFill>
              </a:rPr>
              <a:t>- a list of suggested funding schemes is provided during the eligibility checklist. You can also view the full list of funding schemes.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7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Where do I start?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75D84-EF5B-2D9D-A4B3-AE7D1C612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538748"/>
            <a:ext cx="11160125" cy="416083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Confirm our entry requirements:</a:t>
            </a:r>
          </a:p>
          <a:p>
            <a:pPr lvl="1">
              <a:spcAft>
                <a:spcPts val="1800"/>
              </a:spcAft>
            </a:pPr>
            <a:r>
              <a:rPr lang="en-GB" sz="2000" dirty="0">
                <a:solidFill>
                  <a:srgbClr val="002060"/>
                </a:solidFill>
              </a:rPr>
              <a:t>At least 2.1 Honours degree or its international equivalent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Contact supervisor(s):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Browse available PhD projects &amp; staff profiles –contact staff who do what you’re interested in</a:t>
            </a:r>
          </a:p>
          <a:p>
            <a:pPr lvl="1">
              <a:spcAft>
                <a:spcPts val="1800"/>
              </a:spcAft>
            </a:pPr>
            <a:r>
              <a:rPr lang="en-GB" sz="2100" dirty="0">
                <a:solidFill>
                  <a:srgbClr val="002060"/>
                </a:solidFill>
              </a:rPr>
              <a:t>Discuss potential projects / application with prospective supervisor(s) – PhD &amp; </a:t>
            </a:r>
            <a:r>
              <a:rPr lang="en-GB" sz="2100" dirty="0" err="1">
                <a:solidFill>
                  <a:srgbClr val="002060"/>
                </a:solidFill>
              </a:rPr>
              <a:t>MScR</a:t>
            </a:r>
            <a:endParaRPr lang="en-GB" sz="2100" dirty="0">
              <a:solidFill>
                <a:srgbClr val="002060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Apply online – first closing date is </a:t>
            </a:r>
            <a:r>
              <a:rPr lang="en-GB" sz="2400" b="1" dirty="0">
                <a:solidFill>
                  <a:srgbClr val="002060"/>
                </a:solidFill>
              </a:rPr>
              <a:t>27 November 2023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en-GB" sz="2100" dirty="0">
                <a:solidFill>
                  <a:srgbClr val="002060"/>
                </a:solidFill>
              </a:rPr>
              <a:t>Specify supervisor &amp; project</a:t>
            </a:r>
          </a:p>
          <a:p>
            <a:pPr lvl="1"/>
            <a:r>
              <a:rPr lang="en-GB" sz="2100" dirty="0">
                <a:solidFill>
                  <a:srgbClr val="002060"/>
                </a:solidFill>
              </a:rPr>
              <a:t>Upload documents (proposal, transcripts, references, etc.)</a:t>
            </a:r>
          </a:p>
          <a:p>
            <a:pPr lvl="1"/>
            <a:r>
              <a:rPr lang="en-GB" sz="2100" dirty="0">
                <a:solidFill>
                  <a:srgbClr val="002060"/>
                </a:solidFill>
              </a:rPr>
              <a:t>Funding information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7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What happens next?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75D84-EF5B-2D9D-A4B3-AE7D1C612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538748"/>
            <a:ext cx="11160125" cy="45006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Supervisors review applications and forward to Interview panel:</a:t>
            </a:r>
          </a:p>
          <a:p>
            <a:pPr lvl="1">
              <a:spcAft>
                <a:spcPts val="1800"/>
              </a:spcAft>
            </a:pPr>
            <a:r>
              <a:rPr lang="en-GB" sz="1800" dirty="0">
                <a:solidFill>
                  <a:srgbClr val="002060"/>
                </a:solidFill>
              </a:rPr>
              <a:t>All supervisors can propose one or two students, depending on funding body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Shortlisting for interview:</a:t>
            </a:r>
          </a:p>
          <a:p>
            <a:pPr lvl="1">
              <a:spcAft>
                <a:spcPts val="1800"/>
              </a:spcAft>
            </a:pPr>
            <a:r>
              <a:rPr lang="en-GB" sz="1800" dirty="0">
                <a:solidFill>
                  <a:srgbClr val="002060"/>
                </a:solidFill>
              </a:rPr>
              <a:t>Panel looks at academic record, experience,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Attend interview:</a:t>
            </a:r>
          </a:p>
          <a:p>
            <a:pPr lvl="1">
              <a:spcAft>
                <a:spcPts val="1800"/>
              </a:spcAft>
            </a:pPr>
            <a:r>
              <a:rPr lang="en-GB" sz="1800" dirty="0">
                <a:solidFill>
                  <a:srgbClr val="002060"/>
                </a:solidFill>
              </a:rPr>
              <a:t>a chance to talk about your previous research and your ambitions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Offers made as early as possible</a:t>
            </a:r>
          </a:p>
          <a:p>
            <a:pPr lvl="1">
              <a:spcAft>
                <a:spcPts val="1800"/>
              </a:spcAft>
            </a:pPr>
            <a:r>
              <a:rPr lang="en-GB" sz="1800" dirty="0">
                <a:solidFill>
                  <a:srgbClr val="002060"/>
                </a:solidFill>
              </a:rPr>
              <a:t>but can take a little while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2200" dirty="0">
                <a:solidFill>
                  <a:srgbClr val="002060"/>
                </a:solidFill>
              </a:rPr>
              <a:t>Start of projects in our School is 1 </a:t>
            </a:r>
            <a:r>
              <a:rPr lang="en-GB" sz="2200" b="1" dirty="0">
                <a:solidFill>
                  <a:srgbClr val="002060"/>
                </a:solidFill>
              </a:rPr>
              <a:t>October</a:t>
            </a:r>
            <a:r>
              <a:rPr lang="en-GB" sz="2200" dirty="0">
                <a:solidFill>
                  <a:srgbClr val="00206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401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What you can do now…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24499-F291-93D4-3D22-6CADD258539B}"/>
              </a:ext>
            </a:extLst>
          </p:cNvPr>
          <p:cNvGrpSpPr/>
          <p:nvPr/>
        </p:nvGrpSpPr>
        <p:grpSpPr>
          <a:xfrm>
            <a:off x="5321952" y="1358724"/>
            <a:ext cx="5752070" cy="3245149"/>
            <a:chOff x="153878" y="1484060"/>
            <a:chExt cx="5752070" cy="3245149"/>
          </a:xfrm>
        </p:grpSpPr>
        <p:pic>
          <p:nvPicPr>
            <p:cNvPr id="7" name="Picture 9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A7C1B4C2-1406-FE49-3C85-C8F287ABD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78" y="2167261"/>
              <a:ext cx="5752070" cy="2561948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372BA4C-4F27-080F-4C8E-B81B371960C3}"/>
                </a:ext>
              </a:extLst>
            </p:cNvPr>
            <p:cNvSpPr txBox="1">
              <a:spLocks/>
            </p:cNvSpPr>
            <p:nvPr/>
          </p:nvSpPr>
          <p:spPr>
            <a:xfrm>
              <a:off x="834312" y="1484060"/>
              <a:ext cx="4391201" cy="936104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GB" sz="2400" u="sng" dirty="0">
                  <a:hlinkClick r:id="rId3"/>
                </a:rPr>
                <a:t>edin.ac/student-chat-</a:t>
              </a:r>
              <a:r>
                <a:rPr lang="en-GB" sz="2400" u="sng" dirty="0" err="1">
                  <a:hlinkClick r:id="rId3"/>
                </a:rPr>
                <a:t>pg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AD8BC0-5CF4-3527-DCD6-45913E7A79A5}"/>
              </a:ext>
            </a:extLst>
          </p:cNvPr>
          <p:cNvGrpSpPr/>
          <p:nvPr/>
        </p:nvGrpSpPr>
        <p:grpSpPr>
          <a:xfrm>
            <a:off x="928004" y="2229923"/>
            <a:ext cx="4087852" cy="3269353"/>
            <a:chOff x="5715974" y="3113133"/>
            <a:chExt cx="4087852" cy="32693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D37982-9BC5-2A11-5DD5-5794EF704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r="10340"/>
            <a:stretch/>
          </p:blipFill>
          <p:spPr>
            <a:xfrm>
              <a:off x="5905948" y="3113133"/>
              <a:ext cx="3707904" cy="260241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709E58-A0D0-6440-0483-FA93132A571D}"/>
                </a:ext>
              </a:extLst>
            </p:cNvPr>
            <p:cNvSpPr/>
            <p:nvPr/>
          </p:nvSpPr>
          <p:spPr>
            <a:xfrm>
              <a:off x="5715974" y="5920821"/>
              <a:ext cx="40878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GB" sz="2400" dirty="0">
                  <a:solidFill>
                    <a:srgbClr val="041D41"/>
                  </a:solidFill>
                  <a:latin typeface="+mj-lt"/>
                  <a:hlinkClick r:id="rId5"/>
                </a:rPr>
                <a:t>virtualvisits.ed.ac.uk/</a:t>
              </a:r>
              <a:r>
                <a:rPr lang="en-GB" sz="2400" dirty="0" err="1">
                  <a:solidFill>
                    <a:srgbClr val="041D41"/>
                  </a:solidFill>
                  <a:latin typeface="+mj-lt"/>
                  <a:hlinkClick r:id="rId5"/>
                </a:rPr>
                <a:t>pg</a:t>
              </a:r>
              <a:r>
                <a:rPr lang="en-GB" sz="2400" dirty="0">
                  <a:solidFill>
                    <a:srgbClr val="041D41"/>
                  </a:solidFill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9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What you can do now…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28120DC-92F1-92D5-52F8-654EC002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19263"/>
            <a:ext cx="11340831" cy="4160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Contact potential supervisors.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Get in touch if you have questions on application process: </a:t>
            </a:r>
            <a:r>
              <a:rPr lang="en-GB" dirty="0">
                <a:solidFill>
                  <a:srgbClr val="002060"/>
                </a:solidFill>
                <a:hlinkClick r:id="rId2"/>
              </a:rPr>
              <a:t>Grad.Biol@ed.ac.uk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hlinkClick r:id="rId3"/>
              </a:rPr>
              <a:t>www.ed.ac.uk/biology/prospective-students/postgraduate-research/apply-for-a-phd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GB" sz="4000" b="1" dirty="0">
                <a:solidFill>
                  <a:srgbClr val="002060"/>
                </a:solidFill>
              </a:rPr>
              <a:t>Welcome to Edinburgh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7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C76973-AB81-4F61-D923-3F891B544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27AE2-4361-5176-6A76-D71F41E97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Professor Gerben van Ooijen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E8A66-57B0-03F4-C4D3-39DF7C23E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Grad.Biol@ed.ac.uk</a:t>
            </a:r>
          </a:p>
        </p:txBody>
      </p:sp>
    </p:spTree>
    <p:extLst>
      <p:ext uri="{BB962C8B-B14F-4D97-AF65-F5344CB8AC3E}">
        <p14:creationId xmlns:p14="http://schemas.microsoft.com/office/powerpoint/2010/main" val="36450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Why choose postgraduate research?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D9BDE-C46C-4366-EE57-4EF34221D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18772"/>
            <a:ext cx="11160125" cy="416083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  <a:latin typeface="Source Sans Pro" panose="020B0503030403020204" pitchFamily="34" charset="0"/>
              </a:rPr>
              <a:t>To achieve something significant by advancing knowledge to address the world’s grand challenges</a:t>
            </a:r>
          </a:p>
          <a:p>
            <a:pPr marL="285750" indent="-285750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  <a:latin typeface="Source Sans Pro" panose="020B0503030403020204" pitchFamily="34" charset="0"/>
              </a:rPr>
              <a:t>Gain training in critical thinking and research</a:t>
            </a:r>
          </a:p>
          <a:p>
            <a:pPr marL="285750" indent="-285750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  <a:latin typeface="Source Sans Pro" panose="020B0503030403020204" pitchFamily="34" charset="0"/>
              </a:rPr>
              <a:t>Gain a broad base in key skills (management, team work, communication, networking)</a:t>
            </a:r>
          </a:p>
          <a:p>
            <a:pPr marL="285750" indent="-285750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  <a:latin typeface="Source Sans Pro" panose="020B0503030403020204" pitchFamily="34" charset="0"/>
              </a:rPr>
              <a:t>Develop a professional network for future opportunities</a:t>
            </a:r>
          </a:p>
          <a:p>
            <a:pPr marL="285750" indent="-285750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  <a:latin typeface="Source Sans Pro" panose="020B0503030403020204" pitchFamily="34" charset="0"/>
              </a:rPr>
              <a:t>Personal development from working in a supportive, innovative, diverse environment on an </a:t>
            </a: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</a:rPr>
              <a:t>international stage</a:t>
            </a:r>
            <a:endParaRPr lang="en-GB" sz="2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International research excellence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61CFDE-4F09-1511-0643-1B6C3310A4F2}"/>
              </a:ext>
            </a:extLst>
          </p:cNvPr>
          <p:cNvGrpSpPr/>
          <p:nvPr/>
        </p:nvGrpSpPr>
        <p:grpSpPr>
          <a:xfrm>
            <a:off x="528730" y="1201042"/>
            <a:ext cx="5477258" cy="4208222"/>
            <a:chOff x="2929954" y="2348880"/>
            <a:chExt cx="5179837" cy="42082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A964E8-EDFE-87B3-6295-1EA6E701EEF8}"/>
                </a:ext>
              </a:extLst>
            </p:cNvPr>
            <p:cNvSpPr/>
            <p:nvPr/>
          </p:nvSpPr>
          <p:spPr>
            <a:xfrm>
              <a:off x="2929954" y="2492896"/>
              <a:ext cx="4583967" cy="396044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F86174-DB56-708E-9B4B-4B879BD0B009}"/>
                </a:ext>
              </a:extLst>
            </p:cNvPr>
            <p:cNvSpPr txBox="1"/>
            <p:nvPr/>
          </p:nvSpPr>
          <p:spPr>
            <a:xfrm>
              <a:off x="3000652" y="4396814"/>
              <a:ext cx="158889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>
                  <a:solidFill>
                    <a:schemeClr val="bg1"/>
                  </a:solidFill>
                </a:rPr>
                <a:t>135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E2842F-026A-2E3A-4DF9-4BB186D7D321}"/>
                </a:ext>
              </a:extLst>
            </p:cNvPr>
            <p:cNvSpPr txBox="1"/>
            <p:nvPr/>
          </p:nvSpPr>
          <p:spPr>
            <a:xfrm>
              <a:off x="4590261" y="5026898"/>
              <a:ext cx="2498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Principal Investigators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69D09-8846-24F7-3FEB-4145F53128FF}"/>
                </a:ext>
              </a:extLst>
            </p:cNvPr>
            <p:cNvSpPr txBox="1"/>
            <p:nvPr/>
          </p:nvSpPr>
          <p:spPr>
            <a:xfrm>
              <a:off x="3001962" y="2348880"/>
              <a:ext cx="13917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>
                  <a:solidFill>
                    <a:schemeClr val="bg1"/>
                  </a:solidFill>
                </a:rPr>
                <a:t>5</a:t>
              </a:r>
              <a:r>
                <a:rPr lang="en-GB" sz="4800" dirty="0">
                  <a:solidFill>
                    <a:schemeClr val="bg1"/>
                  </a:solidFill>
                </a:rPr>
                <a:t>th</a:t>
              </a:r>
              <a:r>
                <a:rPr lang="en-GB" sz="72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64370D-AD25-66CA-65E4-58015E238450}"/>
                </a:ext>
              </a:extLst>
            </p:cNvPr>
            <p:cNvSpPr txBox="1"/>
            <p:nvPr/>
          </p:nvSpPr>
          <p:spPr>
            <a:xfrm>
              <a:off x="4136794" y="2746084"/>
              <a:ext cx="19300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 the UK for 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Biological Sciences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6FC32C-0B11-FB0E-94BE-C9599F56D35A}"/>
                </a:ext>
              </a:extLst>
            </p:cNvPr>
            <p:cNvSpPr txBox="1"/>
            <p:nvPr/>
          </p:nvSpPr>
          <p:spPr>
            <a:xfrm>
              <a:off x="3000652" y="3376509"/>
              <a:ext cx="28427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>
                  <a:solidFill>
                    <a:schemeClr val="bg1"/>
                  </a:solidFill>
                </a:rPr>
                <a:t>£184M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B71553-3806-7263-F74E-16AB892A5815}"/>
                </a:ext>
              </a:extLst>
            </p:cNvPr>
            <p:cNvSpPr txBox="1"/>
            <p:nvPr/>
          </p:nvSpPr>
          <p:spPr>
            <a:xfrm>
              <a:off x="5732217" y="3737612"/>
              <a:ext cx="2377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active research 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grants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C18112-5559-7ED6-F6A7-FCC0F0332F49}"/>
                </a:ext>
              </a:extLst>
            </p:cNvPr>
            <p:cNvSpPr txBox="1"/>
            <p:nvPr/>
          </p:nvSpPr>
          <p:spPr>
            <a:xfrm>
              <a:off x="3071350" y="5356773"/>
              <a:ext cx="162995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>
                  <a:solidFill>
                    <a:schemeClr val="bg1"/>
                  </a:solidFill>
                </a:rPr>
                <a:t>393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8477E2-4399-2229-0791-33A95F07AEDB}"/>
                </a:ext>
              </a:extLst>
            </p:cNvPr>
            <p:cNvSpPr txBox="1"/>
            <p:nvPr/>
          </p:nvSpPr>
          <p:spPr>
            <a:xfrm>
              <a:off x="4643367" y="5746994"/>
              <a:ext cx="2468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Postgraduate Research students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6D4BA7F-FB2A-F380-0059-38E4C8DD1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88" y="2131211"/>
            <a:ext cx="4896544" cy="25955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61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Recognised excellence in quality of life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pic>
        <p:nvPicPr>
          <p:cNvPr id="4" name="Picture 2" descr="Image result for edinburgh">
            <a:extLst>
              <a:ext uri="{FF2B5EF4-FFF2-40B4-BE49-F238E27FC236}">
                <a16:creationId xmlns:a16="http://schemas.microsoft.com/office/drawing/2014/main" id="{CBCC7211-382D-7846-C654-66B82664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2203"/>
            <a:ext cx="47360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edinburgh">
            <a:extLst>
              <a:ext uri="{FF2B5EF4-FFF2-40B4-BE49-F238E27FC236}">
                <a16:creationId xmlns:a16="http://schemas.microsoft.com/office/drawing/2014/main" id="{6412D339-C223-1947-F451-D2A8B4C8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7" y="3872079"/>
            <a:ext cx="3863720" cy="17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edinburgh old college">
            <a:extLst>
              <a:ext uri="{FF2B5EF4-FFF2-40B4-BE49-F238E27FC236}">
                <a16:creationId xmlns:a16="http://schemas.microsoft.com/office/drawing/2014/main" id="{311C5959-D98B-2A11-75DD-0FC38503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7" y="1911337"/>
            <a:ext cx="2565022" cy="171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pentlands">
            <a:extLst>
              <a:ext uri="{FF2B5EF4-FFF2-40B4-BE49-F238E27FC236}">
                <a16:creationId xmlns:a16="http://schemas.microsoft.com/office/drawing/2014/main" id="{9FE3D67E-BFF5-D5A8-A593-136972F5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62" y="4126889"/>
            <a:ext cx="2688233" cy="14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Key organisation on our doorstep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pic>
        <p:nvPicPr>
          <p:cNvPr id="4" name="Picture 6" descr="Image result for scottish government">
            <a:extLst>
              <a:ext uri="{FF2B5EF4-FFF2-40B4-BE49-F238E27FC236}">
                <a16:creationId xmlns:a16="http://schemas.microsoft.com/office/drawing/2014/main" id="{568A59A3-6FDC-3A87-47DF-84FD9597D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/>
          <a:stretch/>
        </p:blipFill>
        <p:spPr bwMode="auto">
          <a:xfrm>
            <a:off x="1055328" y="1268712"/>
            <a:ext cx="1800000" cy="186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nhs national services logo">
            <a:extLst>
              <a:ext uri="{FF2B5EF4-FFF2-40B4-BE49-F238E27FC236}">
                <a16:creationId xmlns:a16="http://schemas.microsoft.com/office/drawing/2014/main" id="{901535EE-73CC-98B3-3C35-314CE549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28" y="3661487"/>
            <a:ext cx="1800000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52691E-E41F-2621-F198-68B24C2827BB}"/>
              </a:ext>
            </a:extLst>
          </p:cNvPr>
          <p:cNvSpPr/>
          <p:nvPr/>
        </p:nvSpPr>
        <p:spPr>
          <a:xfrm>
            <a:off x="7002705" y="1268712"/>
            <a:ext cx="1800000" cy="108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Research Institutes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6E46B8-B2C6-E840-92E1-13E76F730F2D}"/>
              </a:ext>
            </a:extLst>
          </p:cNvPr>
          <p:cNvSpPr/>
          <p:nvPr/>
        </p:nvSpPr>
        <p:spPr>
          <a:xfrm>
            <a:off x="7002705" y="2825100"/>
            <a:ext cx="1800000" cy="1080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Charities and NGOs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53F68A-49F2-9684-CDC0-C5E19936545E}"/>
              </a:ext>
            </a:extLst>
          </p:cNvPr>
          <p:cNvSpPr/>
          <p:nvPr/>
        </p:nvSpPr>
        <p:spPr>
          <a:xfrm>
            <a:off x="7002705" y="4381488"/>
            <a:ext cx="1800000" cy="1080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Industry</a:t>
            </a:r>
          </a:p>
        </p:txBody>
      </p:sp>
      <p:pic>
        <p:nvPicPr>
          <p:cNvPr id="11" name="Picture 14" descr="Edinburgh International Science Festival">
            <a:extLst>
              <a:ext uri="{FF2B5EF4-FFF2-40B4-BE49-F238E27FC236}">
                <a16:creationId xmlns:a16="http://schemas.microsoft.com/office/drawing/2014/main" id="{0253E4ED-0EBA-6922-BC65-65C20B6D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48" y="4340720"/>
            <a:ext cx="2016224" cy="13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79E7E-3EDF-EF5D-9E95-B834EE480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79" b="-505"/>
          <a:stretch/>
        </p:blipFill>
        <p:spPr>
          <a:xfrm>
            <a:off x="3869172" y="1677490"/>
            <a:ext cx="2119688" cy="21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Key organisation on our doorstep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0F0B6B7-58CE-32DD-9853-BB003D311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18772"/>
            <a:ext cx="7920375" cy="416083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>
                <a:solidFill>
                  <a:srgbClr val="002060"/>
                </a:solidFill>
              </a:rPr>
              <a:t>Work in both academia &amp; industry, e.g. Industrial CASE studentships (</a:t>
            </a:r>
            <a:r>
              <a:rPr lang="en-GB" sz="2800" dirty="0">
                <a:solidFill>
                  <a:srgbClr val="002060"/>
                </a:solidFill>
              </a:rPr>
              <a:t>PIP placements)</a:t>
            </a:r>
          </a:p>
          <a:p>
            <a:pPr>
              <a:spcAft>
                <a:spcPts val="1800"/>
              </a:spcAft>
            </a:pPr>
            <a:r>
              <a:rPr lang="en-GB" sz="2800" b="1" dirty="0">
                <a:solidFill>
                  <a:srgbClr val="002060"/>
                </a:solidFill>
              </a:rPr>
              <a:t>Communicate with policy makers, e.g. policy internships</a:t>
            </a:r>
          </a:p>
          <a:p>
            <a:pPr>
              <a:spcAft>
                <a:spcPts val="1800"/>
              </a:spcAft>
            </a:pPr>
            <a:r>
              <a:rPr lang="en-GB" sz="2800" b="1" dirty="0">
                <a:solidFill>
                  <a:srgbClr val="002060"/>
                </a:solidFill>
              </a:rPr>
              <a:t>Communicate with our outreach programmes, e.g. Edinburgh Science Festival (SBS Press Gang)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42E60AD-170F-0564-10EA-FC18FC3A596C}"/>
              </a:ext>
            </a:extLst>
          </p:cNvPr>
          <p:cNvSpPr/>
          <p:nvPr/>
        </p:nvSpPr>
        <p:spPr>
          <a:xfrm>
            <a:off x="9246420" y="1034696"/>
            <a:ext cx="1593599" cy="13681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CC555D2E-AF4E-4020-6643-66B5074DBE5F}"/>
              </a:ext>
            </a:extLst>
          </p:cNvPr>
          <p:cNvSpPr/>
          <p:nvPr/>
        </p:nvSpPr>
        <p:spPr>
          <a:xfrm>
            <a:off x="9246420" y="3915015"/>
            <a:ext cx="1593599" cy="136815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7522118-668A-B09C-F458-5E80AF8AC609}"/>
              </a:ext>
            </a:extLst>
          </p:cNvPr>
          <p:cNvSpPr/>
          <p:nvPr/>
        </p:nvSpPr>
        <p:spPr>
          <a:xfrm>
            <a:off x="9678470" y="2474856"/>
            <a:ext cx="1593597" cy="136815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7000" b="-3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4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484" y="2219921"/>
            <a:ext cx="5760768" cy="2418157"/>
          </a:xfrm>
        </p:spPr>
        <p:txBody>
          <a:bodyPr/>
          <a:lstStyle/>
          <a:p>
            <a:pPr algn="ctr"/>
            <a:r>
              <a:rPr lang="en-GB" dirty="0"/>
              <a:t>A PhD equips you for a career in research…</a:t>
            </a:r>
            <a:br>
              <a:rPr lang="en-GB" dirty="0"/>
            </a:br>
            <a:r>
              <a:rPr lang="en-GB" dirty="0"/>
              <a:t>and much more</a:t>
            </a:r>
            <a:endParaRPr lang="en-US" dirty="0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42E60AD-170F-0564-10EA-FC18FC3A596C}"/>
              </a:ext>
            </a:extLst>
          </p:cNvPr>
          <p:cNvSpPr/>
          <p:nvPr/>
        </p:nvSpPr>
        <p:spPr>
          <a:xfrm>
            <a:off x="9246420" y="1034696"/>
            <a:ext cx="1593599" cy="13681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CC555D2E-AF4E-4020-6643-66B5074DBE5F}"/>
              </a:ext>
            </a:extLst>
          </p:cNvPr>
          <p:cNvSpPr/>
          <p:nvPr/>
        </p:nvSpPr>
        <p:spPr>
          <a:xfrm>
            <a:off x="9246420" y="3915015"/>
            <a:ext cx="1593599" cy="136815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7522118-668A-B09C-F458-5E80AF8AC609}"/>
              </a:ext>
            </a:extLst>
          </p:cNvPr>
          <p:cNvSpPr/>
          <p:nvPr/>
        </p:nvSpPr>
        <p:spPr>
          <a:xfrm>
            <a:off x="9678470" y="2474856"/>
            <a:ext cx="1593597" cy="136815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7000" b="-3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Where you can base yourself: our institutes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61075A-316D-221E-7F9D-E532EB7BB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69277"/>
              </p:ext>
            </p:extLst>
          </p:nvPr>
        </p:nvGraphicFramePr>
        <p:xfrm>
          <a:off x="425244" y="1358724"/>
          <a:ext cx="8770743" cy="4478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581">
                  <a:extLst>
                    <a:ext uri="{9D8B030D-6E8A-4147-A177-3AD203B41FA5}">
                      <a16:colId xmlns:a16="http://schemas.microsoft.com/office/drawing/2014/main" val="1694015737"/>
                    </a:ext>
                  </a:extLst>
                </a:gridCol>
                <a:gridCol w="2923581">
                  <a:extLst>
                    <a:ext uri="{9D8B030D-6E8A-4147-A177-3AD203B41FA5}">
                      <a16:colId xmlns:a16="http://schemas.microsoft.com/office/drawing/2014/main" val="2999450933"/>
                    </a:ext>
                  </a:extLst>
                </a:gridCol>
                <a:gridCol w="2923581">
                  <a:extLst>
                    <a:ext uri="{9D8B030D-6E8A-4147-A177-3AD203B41FA5}">
                      <a16:colId xmlns:a16="http://schemas.microsoft.com/office/drawing/2014/main" val="766743682"/>
                    </a:ext>
                  </a:extLst>
                </a:gridCol>
              </a:tblGrid>
              <a:tr h="1187029">
                <a:tc>
                  <a:txBody>
                    <a:bodyPr/>
                    <a:lstStyle/>
                    <a:p>
                      <a:endParaRPr lang="en-GB" sz="900" b="0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b="0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1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88277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Cell Biology - </a:t>
                      </a:r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understanding the molecular mechanisms that underpin genomic and cellular structure and function. </a:t>
                      </a:r>
                    </a:p>
                    <a:p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 particular, the stability, transmission and expression of genetic information in both prokaryotes and eukaryotes.</a:t>
                      </a:r>
                    </a:p>
                    <a:p>
                      <a:endParaRPr lang="en-GB" sz="1050" b="0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Ecology and Evolution -</a:t>
                      </a:r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understanding the population genetics of wild populations and of complex traits. Understanding the evolutionary causes and consequences of ecological interactions and </a:t>
                      </a:r>
                      <a:r>
                        <a:rPr lang="en-US" sz="1050" b="0" i="1" dirty="0" err="1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behaviour</a:t>
                      </a:r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.</a:t>
                      </a:r>
                      <a:endParaRPr lang="en-GB" sz="1050" b="0" dirty="0">
                        <a:solidFill>
                          <a:srgbClr val="00325F"/>
                        </a:solidFill>
                        <a:latin typeface="Source Sans Pr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Immunology and Infection Research </a:t>
                      </a:r>
                      <a:r>
                        <a:rPr lang="mr-IN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en-US" sz="105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encompassing fundamental immunology, immune regulation of disease and host-pathogen biology. Cross-disciplinary approaches to address today’s challenges in global health.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119364"/>
                  </a:ext>
                </a:extLst>
              </a:tr>
              <a:tr h="1188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>
                        <a:solidFill>
                          <a:srgbClr val="00325F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26265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Molecular Plant Sciences </a:t>
                      </a:r>
                      <a:r>
                        <a:rPr lang="mr-IN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research from molecular to whole-plant scales addressing the global challenges of food security, green technology and climate change.</a:t>
                      </a:r>
                      <a:endParaRPr lang="en-GB" sz="1050" dirty="0">
                        <a:solidFill>
                          <a:srgbClr val="00325F"/>
                        </a:solidFill>
                        <a:latin typeface="Source Sans Pr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Stem Cell Research </a:t>
                      </a:r>
                      <a:r>
                        <a:rPr lang="mr-IN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050" i="1" dirty="0">
                          <a:solidFill>
                            <a:srgbClr val="00325F"/>
                          </a:solidFill>
                          <a:latin typeface="Source Sans Pro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5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cientists and clinicians study stem cells, disease and tissue repair to advance human health as part of the </a:t>
                      </a:r>
                      <a:r>
                        <a:rPr lang="en-US" sz="1050" b="1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Centre for Regenerative Medicine</a:t>
                      </a:r>
                      <a:r>
                        <a:rPr lang="en-US" sz="1050" b="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Institute of Quantitative Biology, Biotechnology and Biochemistry</a:t>
                      </a:r>
                      <a:r>
                        <a:rPr lang="mr-IN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en-US" sz="1050" b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325F"/>
                          </a:solidFill>
                          <a:latin typeface="Source Sans Pro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050" i="1" dirty="0">
                          <a:solidFill>
                            <a:srgbClr val="00325F"/>
                          </a:solidFill>
                          <a:latin typeface="Source Sans Pro"/>
                          <a:ea typeface="Calibri" charset="0"/>
                          <a:cs typeface="Arial" panose="020B0604020202020204" pitchFamily="34" charset="0"/>
                        </a:rPr>
                        <a:t>using Systems and Synthetic Biology approaches as well as structural studies to address fundamental biology questions and practical biotech solutions.</a:t>
                      </a:r>
                      <a:endParaRPr lang="en-US" sz="1050" b="1" i="1" dirty="0">
                        <a:solidFill>
                          <a:srgbClr val="00325F"/>
                        </a:solidFill>
                        <a:latin typeface="Source Sans Pro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8437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698A428-D7A1-EC2A-5343-F8B35D2D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939" y="1358723"/>
            <a:ext cx="2676160" cy="11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BB2BE-5EAA-7526-869C-7163204D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716" y="1358723"/>
            <a:ext cx="2676160" cy="11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7C89A9-3F76-B499-2ACB-A053D27A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4" y="3757818"/>
            <a:ext cx="2676159" cy="11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0231F2-4D76-3E17-8BB0-7611FD5FD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939" y="3757818"/>
            <a:ext cx="2676159" cy="11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E86E64-1D56-576B-A3A2-904969C96B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11" t="643" r="49341" b="-643"/>
          <a:stretch/>
        </p:blipFill>
        <p:spPr>
          <a:xfrm>
            <a:off x="3444715" y="3757818"/>
            <a:ext cx="2675527" cy="11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FC16C-83CA-8F80-85F0-A5DEF8AB3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94" y="1358723"/>
            <a:ext cx="267616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E1F5E4-60B2-79ED-9DD0-D57A8E14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 SemiBold" panose="020B0603030403020204" pitchFamily="34" charset="0"/>
              </a:rPr>
              <a:t>Additional support: the Graduate School</a:t>
            </a:r>
            <a:endParaRPr lang="en-US" dirty="0">
              <a:latin typeface="Source Sans Pro SemiBold" panose="020B0603030403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EE238C-4403-5495-B431-559107426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04" y="1448736"/>
            <a:ext cx="11070527" cy="79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The Graduate School oversees the progression of all students registered to study for a PhD or MSc by research degrees in the School of Biological Sciences.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CBC38A-7809-1579-9435-77D52E9A9DD7}"/>
              </a:ext>
            </a:extLst>
          </p:cNvPr>
          <p:cNvGrpSpPr/>
          <p:nvPr/>
        </p:nvGrpSpPr>
        <p:grpSpPr>
          <a:xfrm>
            <a:off x="515937" y="2245808"/>
            <a:ext cx="8460447" cy="3343480"/>
            <a:chOff x="676074" y="2769721"/>
            <a:chExt cx="8909998" cy="3735966"/>
          </a:xfrm>
        </p:grpSpPr>
        <p:sp>
          <p:nvSpPr>
            <p:cNvPr id="8" name="Down Arrow 26">
              <a:extLst>
                <a:ext uri="{FF2B5EF4-FFF2-40B4-BE49-F238E27FC236}">
                  <a16:creationId xmlns:a16="http://schemas.microsoft.com/office/drawing/2014/main" id="{E59F8C09-0F4F-D9B8-98A7-17EDF67E6B96}"/>
                </a:ext>
              </a:extLst>
            </p:cNvPr>
            <p:cNvSpPr/>
            <p:nvPr/>
          </p:nvSpPr>
          <p:spPr>
            <a:xfrm>
              <a:off x="5379150" y="3664027"/>
              <a:ext cx="318041" cy="419073"/>
            </a:xfrm>
            <a:prstGeom prst="downArrow">
              <a:avLst>
                <a:gd name="adj1" fmla="val 50000"/>
                <a:gd name="adj2" fmla="val 38487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27">
              <a:extLst>
                <a:ext uri="{FF2B5EF4-FFF2-40B4-BE49-F238E27FC236}">
                  <a16:creationId xmlns:a16="http://schemas.microsoft.com/office/drawing/2014/main" id="{07A6F237-5636-ABB6-436A-FD59B070301E}"/>
                </a:ext>
              </a:extLst>
            </p:cNvPr>
            <p:cNvSpPr/>
            <p:nvPr/>
          </p:nvSpPr>
          <p:spPr>
            <a:xfrm rot="10800000">
              <a:off x="3757052" y="3855196"/>
              <a:ext cx="318041" cy="419073"/>
            </a:xfrm>
            <a:prstGeom prst="downArrow">
              <a:avLst>
                <a:gd name="adj1" fmla="val 50000"/>
                <a:gd name="adj2" fmla="val 3848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F622CB-91E2-04A5-48A0-CBAC08883E0B}"/>
                </a:ext>
              </a:extLst>
            </p:cNvPr>
            <p:cNvSpPr/>
            <p:nvPr/>
          </p:nvSpPr>
          <p:spPr>
            <a:xfrm>
              <a:off x="676074" y="5419403"/>
              <a:ext cx="6480000" cy="1080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SBS Graduate School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29F20-538D-C573-73D0-965463EB795D}"/>
                </a:ext>
              </a:extLst>
            </p:cNvPr>
            <p:cNvSpPr/>
            <p:nvPr/>
          </p:nvSpPr>
          <p:spPr>
            <a:xfrm>
              <a:off x="676074" y="4096133"/>
              <a:ext cx="3240000" cy="108000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Institute</a:t>
              </a:r>
            </a:p>
            <a:p>
              <a:pPr algn="ctr"/>
              <a:r>
                <a:rPr lang="en-GB" sz="2000" b="1" dirty="0"/>
                <a:t>postgraduate advisors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E14C3A-6916-2CF8-E999-27E7D87809B1}"/>
                </a:ext>
              </a:extLst>
            </p:cNvPr>
            <p:cNvSpPr/>
            <p:nvPr/>
          </p:nvSpPr>
          <p:spPr>
            <a:xfrm>
              <a:off x="3916074" y="4096133"/>
              <a:ext cx="3240000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Institute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student reps</a:t>
              </a:r>
            </a:p>
          </p:txBody>
        </p:sp>
        <p:sp>
          <p:nvSpPr>
            <p:cNvPr id="17" name="Down Arrow 18">
              <a:extLst>
                <a:ext uri="{FF2B5EF4-FFF2-40B4-BE49-F238E27FC236}">
                  <a16:creationId xmlns:a16="http://schemas.microsoft.com/office/drawing/2014/main" id="{097A9202-C92D-7DBE-47AA-8329EEB719A8}"/>
                </a:ext>
              </a:extLst>
            </p:cNvPr>
            <p:cNvSpPr/>
            <p:nvPr/>
          </p:nvSpPr>
          <p:spPr>
            <a:xfrm>
              <a:off x="2137053" y="3664027"/>
              <a:ext cx="318041" cy="419073"/>
            </a:xfrm>
            <a:prstGeom prst="downArrow">
              <a:avLst>
                <a:gd name="adj1" fmla="val 50000"/>
                <a:gd name="adj2" fmla="val 38487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AA177B-4E8F-6266-A1C6-3331AACB6EA2}"/>
                </a:ext>
              </a:extLst>
            </p:cNvPr>
            <p:cNvGrpSpPr/>
            <p:nvPr/>
          </p:nvGrpSpPr>
          <p:grpSpPr>
            <a:xfrm>
              <a:off x="7156074" y="2772863"/>
              <a:ext cx="2429998" cy="3732824"/>
              <a:chOff x="7156074" y="2772863"/>
              <a:chExt cx="2429998" cy="3732824"/>
            </a:xfrm>
          </p:grpSpPr>
          <p:pic>
            <p:nvPicPr>
              <p:cNvPr id="20" name="Picture 2" descr="http://www.ed.ac.uk/files/styles/panel_breakpoints_theme_uoe_mobile_1x/public/thumbnails/image/pgr_900x400.jpg?itok=t3TIfklr">
                <a:extLst>
                  <a:ext uri="{FF2B5EF4-FFF2-40B4-BE49-F238E27FC236}">
                    <a16:creationId xmlns:a16="http://schemas.microsoft.com/office/drawing/2014/main" id="{87803B3F-DA28-0C6B-5933-FEAEF25D6F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074" y="4099275"/>
                <a:ext cx="2429998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http://www.ed.ac.uk/files/styles/panel_breakpoints_theme_uoe_mobile_1x/public/thumbnails/image/pgresearch-900x400.jpg?itok=ysFNHZxm">
                <a:extLst>
                  <a:ext uri="{FF2B5EF4-FFF2-40B4-BE49-F238E27FC236}">
                    <a16:creationId xmlns:a16="http://schemas.microsoft.com/office/drawing/2014/main" id="{8D2E463E-0612-8847-428E-B51F222B2A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074" y="2772863"/>
                <a:ext cx="2429998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https://scontent-lhr3-1.xx.fbcdn.net/t31.0-8/13738086_904038533052962_4438597210939458089_o.jpg">
                <a:extLst>
                  <a:ext uri="{FF2B5EF4-FFF2-40B4-BE49-F238E27FC236}">
                    <a16:creationId xmlns:a16="http://schemas.microsoft.com/office/drawing/2014/main" id="{76D55698-B74A-C35C-33A7-7596617DD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6" t="26009" r="6073" b="18248"/>
              <a:stretch/>
            </p:blipFill>
            <p:spPr bwMode="auto">
              <a:xfrm>
                <a:off x="7156074" y="5425687"/>
                <a:ext cx="2429998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4018F5-BF42-0E86-4FBC-DF032A46048B}"/>
                </a:ext>
              </a:extLst>
            </p:cNvPr>
            <p:cNvSpPr/>
            <p:nvPr/>
          </p:nvSpPr>
          <p:spPr>
            <a:xfrm>
              <a:off x="676074" y="2769721"/>
              <a:ext cx="6480000" cy="10800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Postgraduate students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UofE Colours">
      <a:dk1>
        <a:srgbClr val="041E41"/>
      </a:dk1>
      <a:lt1>
        <a:srgbClr val="FFFFFF"/>
      </a:lt1>
      <a:dk2>
        <a:srgbClr val="5E5E5E"/>
      </a:dk2>
      <a:lt2>
        <a:srgbClr val="DDDDDD"/>
      </a:lt2>
      <a:accent1>
        <a:srgbClr val="D50032"/>
      </a:accent1>
      <a:accent2>
        <a:srgbClr val="004F71"/>
      </a:accent2>
      <a:accent3>
        <a:srgbClr val="F3AA00"/>
      </a:accent3>
      <a:accent4>
        <a:srgbClr val="C2D3DF"/>
      </a:accent4>
      <a:accent5>
        <a:srgbClr val="CD5913"/>
      </a:accent5>
      <a:accent6>
        <a:srgbClr val="830065"/>
      </a:accent6>
      <a:hlink>
        <a:srgbClr val="0089AA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Corporate" id="{211A8570-7D3F-F84C-9E20-F9F49A9A078F}" vid="{93277205-B6F8-FC4C-9455-695932AB1D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229FFE24878044B4E7869CCDD8111F" ma:contentTypeVersion="10" ma:contentTypeDescription="Create a new document." ma:contentTypeScope="" ma:versionID="832ba3375a60b05376f2dc974231563c">
  <xsd:schema xmlns:xsd="http://www.w3.org/2001/XMLSchema" xmlns:xs="http://www.w3.org/2001/XMLSchema" xmlns:p="http://schemas.microsoft.com/office/2006/metadata/properties" xmlns:ns2="35c86f68-e1cc-41ec-a3ff-546aa335caa6" xmlns:ns3="ac1f1c7d-beb6-4210-9f67-932b720628fb" targetNamespace="http://schemas.microsoft.com/office/2006/metadata/properties" ma:root="true" ma:fieldsID="9dda00f9fb935d5fe64f8e37bcd79271" ns2:_="" ns3:_="">
    <xsd:import namespace="35c86f68-e1cc-41ec-a3ff-546aa335caa6"/>
    <xsd:import namespace="ac1f1c7d-beb6-4210-9f67-932b72062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86f68-e1cc-41ec-a3ff-546aa335c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f1c7d-beb6-4210-9f67-932b720628f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15b079f-76a5-4dad-a60b-1650d5bfd0af}" ma:internalName="TaxCatchAll" ma:showField="CatchAllData" ma:web="ac1f1c7d-beb6-4210-9f67-932b72062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c86f68-e1cc-41ec-a3ff-546aa335caa6">
      <Terms xmlns="http://schemas.microsoft.com/office/infopath/2007/PartnerControls"/>
    </lcf76f155ced4ddcb4097134ff3c332f>
    <TaxCatchAll xmlns="ac1f1c7d-beb6-4210-9f67-932b720628f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1CA313-BFD6-48E5-973C-217A807EC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c86f68-e1cc-41ec-a3ff-546aa335caa6"/>
    <ds:schemaRef ds:uri="ac1f1c7d-beb6-4210-9f67-932b72062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FFA210-DCDE-412D-8A94-B04E8DDEAFBD}">
  <ds:schemaRefs>
    <ds:schemaRef ds:uri="http://schemas.microsoft.com/office/infopath/2007/PartnerControls"/>
    <ds:schemaRef ds:uri="8e2837b2-b5a8-43cf-bbcd-3bf7e22de8db"/>
    <ds:schemaRef ds:uri="http://purl.org/dc/elements/1.1/"/>
    <ds:schemaRef ds:uri="http://schemas.microsoft.com/office/2006/metadata/properties"/>
    <ds:schemaRef ds:uri="e750d5c8-cbcf-4e74-a88d-3ad277ad2af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35c86f68-e1cc-41ec-a3ff-546aa335caa6"/>
    <ds:schemaRef ds:uri="ac1f1c7d-beb6-4210-9f67-932b720628fb"/>
  </ds:schemaRefs>
</ds:datastoreItem>
</file>

<file path=customXml/itemProps3.xml><?xml version="1.0" encoding="utf-8"?>
<ds:datastoreItem xmlns:ds="http://schemas.openxmlformats.org/officeDocument/2006/customXml" ds:itemID="{DB61FD66-1BB9-4CE5-8630-A0526BB84F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</TotalTime>
  <Words>843</Words>
  <Application>Microsoft Office PowerPoint</Application>
  <PresentationFormat>Widescreen</PresentationFormat>
  <Paragraphs>102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Source Sans Pro Light</vt:lpstr>
      <vt:lpstr>Arial</vt:lpstr>
      <vt:lpstr>Source Sans Pro</vt:lpstr>
      <vt:lpstr>Crimson Pro</vt:lpstr>
      <vt:lpstr>Calibri</vt:lpstr>
      <vt:lpstr>Source Sans Pro SemiBold</vt:lpstr>
      <vt:lpstr>Wingdings</vt:lpstr>
      <vt:lpstr>Office Theme</vt:lpstr>
      <vt:lpstr>Research in Biological Sciences</vt:lpstr>
      <vt:lpstr>Why choose postgraduate research?</vt:lpstr>
      <vt:lpstr>International research excellence</vt:lpstr>
      <vt:lpstr>Recognised excellence in quality of life</vt:lpstr>
      <vt:lpstr>Key organisation on our doorstep</vt:lpstr>
      <vt:lpstr>Key organisation on our doorstep</vt:lpstr>
      <vt:lpstr>A PhD equips you for a career in research… and much more</vt:lpstr>
      <vt:lpstr>Where you can base yourself: our institutes</vt:lpstr>
      <vt:lpstr>Additional support: the Graduate School</vt:lpstr>
      <vt:lpstr>Recognised excellence in research training</vt:lpstr>
      <vt:lpstr>Where do I start?</vt:lpstr>
      <vt:lpstr>Where do I start?</vt:lpstr>
      <vt:lpstr>Where do I start?</vt:lpstr>
      <vt:lpstr>What happens next?</vt:lpstr>
      <vt:lpstr>What you can do now…</vt:lpstr>
      <vt:lpstr>What you can do now…</vt:lpstr>
      <vt:lpstr>PowerPoint Presentation</vt:lpstr>
    </vt:vector>
  </TitlesOfParts>
  <Manager/>
  <Company>The University of Edinburgh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Lindsey Singleton</dc:creator>
  <cp:keywords/>
  <dc:description/>
  <cp:lastModifiedBy>Christine Reid</cp:lastModifiedBy>
  <cp:revision>24</cp:revision>
  <dcterms:created xsi:type="dcterms:W3CDTF">2020-09-15T09:54:01Z</dcterms:created>
  <dcterms:modified xsi:type="dcterms:W3CDTF">2023-11-29T14:07:29Z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0x01010018229FFE24878044B4E7869CCDD8111F</vt:lpwstr>
  </property>
  <property fmtid="{D5CDD505-2E9C-101B-9397-08002B2CF9AE}" pid="3" name="MediaServiceImageTags">
    <vt:lpwstr/>
  </property>
</Properties>
</file>